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70" r:id="rId3"/>
    <p:sldId id="272" r:id="rId4"/>
    <p:sldId id="274" r:id="rId5"/>
    <p:sldId id="275" r:id="rId6"/>
    <p:sldId id="276" r:id="rId7"/>
    <p:sldId id="273" r:id="rId8"/>
    <p:sldId id="277" r:id="rId9"/>
    <p:sldId id="278" r:id="rId10"/>
    <p:sldId id="279" r:id="rId11"/>
    <p:sldId id="280" r:id="rId12"/>
    <p:sldId id="281" r:id="rId13"/>
    <p:sldId id="282" r:id="rId14"/>
    <p:sldId id="283" r:id="rId15"/>
    <p:sldId id="284" r:id="rId16"/>
    <p:sldId id="285" r:id="rId17"/>
    <p:sldId id="286" r:id="rId18"/>
    <p:sldId id="271" r:id="rId19"/>
    <p:sldId id="268" r:id="rId20"/>
    <p:sldId id="257" r:id="rId21"/>
    <p:sldId id="26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16"/>
    <p:restoredTop sz="94679"/>
  </p:normalViewPr>
  <p:slideViewPr>
    <p:cSldViewPr snapToGrid="0" snapToObjects="1">
      <p:cViewPr varScale="1">
        <p:scale>
          <a:sx n="112" d="100"/>
          <a:sy n="112" d="100"/>
        </p:scale>
        <p:origin x="624"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10/9/17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19</a:t>
            </a:fld>
            <a:endParaRPr lang="en-US"/>
          </a:p>
        </p:txBody>
      </p:sp>
    </p:spTree>
    <p:extLst>
      <p:ext uri="{BB962C8B-B14F-4D97-AF65-F5344CB8AC3E}">
        <p14:creationId xmlns:p14="http://schemas.microsoft.com/office/powerpoint/2010/main" val="1266096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20</a:t>
            </a:fld>
            <a:endParaRPr lang="en-US"/>
          </a:p>
        </p:txBody>
      </p:sp>
    </p:spTree>
    <p:extLst>
      <p:ext uri="{BB962C8B-B14F-4D97-AF65-F5344CB8AC3E}">
        <p14:creationId xmlns:p14="http://schemas.microsoft.com/office/powerpoint/2010/main" val="1105502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21</a:t>
            </a:fld>
            <a:endParaRPr lang="en-US"/>
          </a:p>
        </p:txBody>
      </p:sp>
    </p:spTree>
    <p:extLst>
      <p:ext uri="{BB962C8B-B14F-4D97-AF65-F5344CB8AC3E}">
        <p14:creationId xmlns:p14="http://schemas.microsoft.com/office/powerpoint/2010/main" val="582919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10/9/17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10/9/17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10/9/17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10/9/17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6" Type="http://schemas.openxmlformats.org/officeDocument/2006/relationships/image" Target="../media/image15.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Greengrass</a:t>
            </a:r>
            <a:endParaRPr lang="en-US" dirty="0"/>
          </a:p>
        </p:txBody>
      </p:sp>
      <p:sp>
        <p:nvSpPr>
          <p:cNvPr id="3" name="Subtitle 2"/>
          <p:cNvSpPr>
            <a:spLocks noGrp="1"/>
          </p:cNvSpPr>
          <p:nvPr>
            <p:ph type="subTitle" idx="1"/>
          </p:nvPr>
        </p:nvSpPr>
        <p:spPr/>
        <p:txBody>
          <a:bodyPr/>
          <a:lstStyle/>
          <a:p>
            <a:r>
              <a:rPr lang="en-US" dirty="0" smtClean="0"/>
              <a:t>v0.1</a:t>
            </a:r>
            <a:endParaRPr lang="en-US" dirty="0"/>
          </a:p>
        </p:txBody>
      </p:sp>
    </p:spTree>
    <p:extLst>
      <p:ext uri="{BB962C8B-B14F-4D97-AF65-F5344CB8AC3E}">
        <p14:creationId xmlns:p14="http://schemas.microsoft.com/office/powerpoint/2010/main" val="798793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smtClean="0"/>
              <a:t>Greengrass</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2148840" y="1751534"/>
            <a:ext cx="7764328" cy="4425429"/>
          </a:xfrm>
          <a:prstGeom prst="rect">
            <a:avLst/>
          </a:prstGeom>
        </p:spPr>
      </p:pic>
    </p:spTree>
    <p:extLst>
      <p:ext uri="{BB962C8B-B14F-4D97-AF65-F5344CB8AC3E}">
        <p14:creationId xmlns:p14="http://schemas.microsoft.com/office/powerpoint/2010/main" val="582810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Name</a:t>
            </a:r>
            <a:r>
              <a:rPr lang="zh-CN" altLang="en-US" dirty="0" smtClean="0"/>
              <a:t> </a:t>
            </a:r>
            <a:r>
              <a:rPr lang="en-US" altLang="zh-CN" dirty="0" smtClean="0"/>
              <a:t>your</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838200" y="1902501"/>
            <a:ext cx="10515600" cy="4197585"/>
          </a:xfrm>
          <a:prstGeom prst="rect">
            <a:avLst/>
          </a:prstGeom>
        </p:spPr>
      </p:pic>
    </p:spTree>
    <p:extLst>
      <p:ext uri="{BB962C8B-B14F-4D97-AF65-F5344CB8AC3E}">
        <p14:creationId xmlns:p14="http://schemas.microsoft.com/office/powerpoint/2010/main" val="1300746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core</a:t>
            </a:r>
            <a:endParaRPr lang="en-US" dirty="0"/>
          </a:p>
        </p:txBody>
      </p:sp>
      <p:pic>
        <p:nvPicPr>
          <p:cNvPr id="4" name="Content Placeholder 3"/>
          <p:cNvPicPr>
            <a:picLocks noGrp="1" noChangeAspect="1"/>
          </p:cNvPicPr>
          <p:nvPr>
            <p:ph idx="1"/>
          </p:nvPr>
        </p:nvPicPr>
        <p:blipFill>
          <a:blip r:embed="rId2"/>
          <a:stretch>
            <a:fillRect/>
          </a:stretch>
        </p:blipFill>
        <p:spPr>
          <a:xfrm>
            <a:off x="838200" y="1562735"/>
            <a:ext cx="9830068" cy="4351338"/>
          </a:xfrm>
          <a:prstGeom prst="rect">
            <a:avLst/>
          </a:prstGeom>
        </p:spPr>
      </p:pic>
    </p:spTree>
    <p:extLst>
      <p:ext uri="{BB962C8B-B14F-4D97-AF65-F5344CB8AC3E}">
        <p14:creationId xmlns:p14="http://schemas.microsoft.com/office/powerpoint/2010/main" val="1839194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Greengrass</a:t>
            </a:r>
            <a:r>
              <a:rPr lang="en-US" dirty="0"/>
              <a:t> </a:t>
            </a:r>
            <a:r>
              <a:rPr lang="en-US" dirty="0" smtClean="0"/>
              <a:t>core optional configuration </a:t>
            </a:r>
            <a:endParaRPr lang="en-US" dirty="0"/>
          </a:p>
        </p:txBody>
      </p:sp>
      <p:pic>
        <p:nvPicPr>
          <p:cNvPr id="4" name="Content Placeholder 3"/>
          <p:cNvPicPr>
            <a:picLocks noGrp="1" noChangeAspect="1"/>
          </p:cNvPicPr>
          <p:nvPr>
            <p:ph idx="1"/>
          </p:nvPr>
        </p:nvPicPr>
        <p:blipFill>
          <a:blip r:embed="rId2"/>
          <a:stretch>
            <a:fillRect/>
          </a:stretch>
        </p:blipFill>
        <p:spPr>
          <a:xfrm>
            <a:off x="1771357" y="1825625"/>
            <a:ext cx="8649285" cy="4351338"/>
          </a:xfrm>
          <a:prstGeom prst="rect">
            <a:avLst/>
          </a:prstGeom>
        </p:spPr>
      </p:pic>
    </p:spTree>
    <p:extLst>
      <p:ext uri="{BB962C8B-B14F-4D97-AF65-F5344CB8AC3E}">
        <p14:creationId xmlns:p14="http://schemas.microsoft.com/office/powerpoint/2010/main" val="2075856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062990" y="518388"/>
            <a:ext cx="8813041" cy="5578565"/>
          </a:xfrm>
          <a:prstGeom prst="rect">
            <a:avLst/>
          </a:prstGeom>
        </p:spPr>
      </p:pic>
    </p:spTree>
    <p:extLst>
      <p:ext uri="{BB962C8B-B14F-4D97-AF65-F5344CB8AC3E}">
        <p14:creationId xmlns:p14="http://schemas.microsoft.com/office/powerpoint/2010/main" val="113400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core device</a:t>
            </a:r>
            <a:endParaRPr lang="en-US" dirty="0"/>
          </a:p>
        </p:txBody>
      </p:sp>
      <p:pic>
        <p:nvPicPr>
          <p:cNvPr id="4" name="Content Placeholder 3"/>
          <p:cNvPicPr>
            <a:picLocks noGrp="1" noChangeAspect="1"/>
          </p:cNvPicPr>
          <p:nvPr>
            <p:ph idx="1"/>
          </p:nvPr>
        </p:nvPicPr>
        <p:blipFill>
          <a:blip r:embed="rId2"/>
          <a:stretch>
            <a:fillRect/>
          </a:stretch>
        </p:blipFill>
        <p:spPr>
          <a:xfrm>
            <a:off x="2689360" y="1825625"/>
            <a:ext cx="6813279" cy="4351338"/>
          </a:xfrm>
          <a:prstGeom prst="rect">
            <a:avLst/>
          </a:prstGeom>
        </p:spPr>
      </p:pic>
    </p:spTree>
    <p:extLst>
      <p:ext uri="{BB962C8B-B14F-4D97-AF65-F5344CB8AC3E}">
        <p14:creationId xmlns:p14="http://schemas.microsoft.com/office/powerpoint/2010/main" val="32534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Device</a:t>
            </a:r>
            <a:endParaRPr lang="en-US" dirty="0"/>
          </a:p>
        </p:txBody>
      </p:sp>
      <p:pic>
        <p:nvPicPr>
          <p:cNvPr id="4" name="Content Placeholder 3"/>
          <p:cNvPicPr>
            <a:picLocks noGrp="1" noChangeAspect="1"/>
          </p:cNvPicPr>
          <p:nvPr>
            <p:ph idx="1"/>
          </p:nvPr>
        </p:nvPicPr>
        <p:blipFill>
          <a:blip r:embed="rId2"/>
          <a:stretch>
            <a:fillRect/>
          </a:stretch>
        </p:blipFill>
        <p:spPr>
          <a:xfrm>
            <a:off x="838200" y="1897433"/>
            <a:ext cx="10515600" cy="4279530"/>
          </a:xfrm>
          <a:prstGeom prst="rect">
            <a:avLst/>
          </a:prstGeom>
        </p:spPr>
      </p:pic>
    </p:spTree>
    <p:extLst>
      <p:ext uri="{BB962C8B-B14F-4D97-AF65-F5344CB8AC3E}">
        <p14:creationId xmlns:p14="http://schemas.microsoft.com/office/powerpoint/2010/main" val="1277349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637828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Backup</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9600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3"/>
          <a:stretch>
            <a:fillRect/>
          </a:stretch>
        </p:blipFill>
        <p:spPr>
          <a:xfrm>
            <a:off x="5589109" y="2028701"/>
            <a:ext cx="2664883" cy="1813539"/>
          </a:xfrm>
          <a:prstGeom prst="rect">
            <a:avLst/>
          </a:prstGeom>
        </p:spPr>
      </p:pic>
      <p:pic>
        <p:nvPicPr>
          <p:cNvPr id="91" name="Picture 90"/>
          <p:cNvPicPr>
            <a:picLocks noChangeAspect="1"/>
          </p:cNvPicPr>
          <p:nvPr/>
        </p:nvPicPr>
        <p:blipFill>
          <a:blip r:embed="rId4"/>
          <a:stretch>
            <a:fillRect/>
          </a:stretch>
        </p:blipFill>
        <p:spPr>
          <a:xfrm>
            <a:off x="273754" y="1155970"/>
            <a:ext cx="3383844" cy="1443533"/>
          </a:xfrm>
          <a:prstGeom prst="rect">
            <a:avLst/>
          </a:prstGeom>
        </p:spPr>
      </p:pic>
      <p:sp>
        <p:nvSpPr>
          <p:cNvPr id="4" name="Rectangle 3"/>
          <p:cNvSpPr/>
          <p:nvPr/>
        </p:nvSpPr>
        <p:spPr>
          <a:xfrm>
            <a:off x="6009678" y="1659369"/>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Cloud Core</a:t>
            </a:r>
            <a:endParaRPr lang="en-US" sz="1400" dirty="0">
              <a:solidFill>
                <a:srgbClr val="004266"/>
              </a:solidFill>
              <a:latin typeface="Monaco" charset="0"/>
              <a:ea typeface="Monaco" charset="0"/>
              <a:cs typeface="Monaco" charset="0"/>
            </a:endParaRPr>
          </a:p>
        </p:txBody>
      </p:sp>
      <p:sp>
        <p:nvSpPr>
          <p:cNvPr id="5" name="Rectangle 4"/>
          <p:cNvSpPr/>
          <p:nvPr/>
        </p:nvSpPr>
        <p:spPr>
          <a:xfrm>
            <a:off x="960433" y="786638"/>
            <a:ext cx="2010486"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AI Chatbot System</a:t>
            </a:r>
            <a:endParaRPr lang="en-US" sz="1400" dirty="0">
              <a:solidFill>
                <a:srgbClr val="004266"/>
              </a:solidFill>
              <a:latin typeface="Monaco" charset="0"/>
              <a:ea typeface="Monaco" charset="0"/>
              <a:cs typeface="Monaco" charset="0"/>
            </a:endParaRPr>
          </a:p>
        </p:txBody>
      </p:sp>
      <p:pic>
        <p:nvPicPr>
          <p:cNvPr id="2" name="Picture 1"/>
          <p:cNvPicPr>
            <a:picLocks noChangeAspect="1"/>
          </p:cNvPicPr>
          <p:nvPr/>
        </p:nvPicPr>
        <p:blipFill>
          <a:blip r:embed="rId5"/>
          <a:stretch>
            <a:fillRect/>
          </a:stretch>
        </p:blipFill>
        <p:spPr>
          <a:xfrm>
            <a:off x="6634210" y="4876671"/>
            <a:ext cx="1203020" cy="1031160"/>
          </a:xfrm>
          <a:prstGeom prst="rect">
            <a:avLst/>
          </a:prstGeom>
        </p:spPr>
      </p:pic>
      <p:sp>
        <p:nvSpPr>
          <p:cNvPr id="26" name="Rectangle 25"/>
          <p:cNvSpPr/>
          <p:nvPr/>
        </p:nvSpPr>
        <p:spPr>
          <a:xfrm>
            <a:off x="5476988" y="4887822"/>
            <a:ext cx="1151277" cy="5232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Edge</a:t>
            </a:r>
          </a:p>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&amp; Devices</a:t>
            </a:r>
            <a:endParaRPr lang="en-US" sz="1400" dirty="0">
              <a:solidFill>
                <a:srgbClr val="004266"/>
              </a:solidFill>
              <a:latin typeface="Monaco" charset="0"/>
              <a:ea typeface="Monaco" charset="0"/>
              <a:cs typeface="Monaco" charset="0"/>
            </a:endParaRPr>
          </a:p>
        </p:txBody>
      </p:sp>
      <p:sp>
        <p:nvSpPr>
          <p:cNvPr id="3" name="Rectangle 2"/>
          <p:cNvSpPr/>
          <p:nvPr/>
        </p:nvSpPr>
        <p:spPr>
          <a:xfrm>
            <a:off x="3772744" y="2007996"/>
            <a:ext cx="1608995" cy="646331"/>
          </a:xfrm>
          <a:prstGeom prst="rect">
            <a:avLst/>
          </a:prstGeom>
        </p:spPr>
        <p:txBody>
          <a:bodyPr wrap="square">
            <a:spAutoFit/>
          </a:bodyPr>
          <a:lstStyle/>
          <a:p>
            <a:r>
              <a:rPr lang="en-US" sz="1200" dirty="0" smtClean="0">
                <a:latin typeface="Comic Sans MS" charset="0"/>
                <a:ea typeface="Comic Sans MS" charset="0"/>
                <a:cs typeface="Comic Sans MS" charset="0"/>
              </a:rPr>
              <a:t>Control device through conversational API</a:t>
            </a:r>
            <a:endParaRPr lang="en-US" sz="1200" dirty="0">
              <a:latin typeface="Comic Sans MS" charset="0"/>
              <a:ea typeface="Comic Sans MS" charset="0"/>
              <a:cs typeface="Comic Sans MS" charset="0"/>
            </a:endParaRPr>
          </a:p>
        </p:txBody>
      </p:sp>
      <p:sp>
        <p:nvSpPr>
          <p:cNvPr id="33" name="Rectangle 32"/>
          <p:cNvSpPr/>
          <p:nvPr/>
        </p:nvSpPr>
        <p:spPr>
          <a:xfrm>
            <a:off x="4353203" y="239478"/>
            <a:ext cx="2581156" cy="46166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2400" dirty="0" smtClean="0">
                <a:solidFill>
                  <a:srgbClr val="004266"/>
                </a:solidFill>
                <a:latin typeface="Monaco" charset="0"/>
                <a:ea typeface="Monaco" charset="0"/>
                <a:cs typeface="Monaco" charset="0"/>
              </a:rPr>
              <a:t>IoT Ecosystem</a:t>
            </a:r>
            <a:endParaRPr lang="en-US" sz="2400" dirty="0">
              <a:solidFill>
                <a:srgbClr val="004266"/>
              </a:solidFill>
              <a:latin typeface="Monaco" charset="0"/>
              <a:ea typeface="Monaco" charset="0"/>
              <a:cs typeface="Monaco" charset="0"/>
            </a:endParaRPr>
          </a:p>
        </p:txBody>
      </p:sp>
      <p:sp>
        <p:nvSpPr>
          <p:cNvPr id="30" name="Donut 29"/>
          <p:cNvSpPr/>
          <p:nvPr/>
        </p:nvSpPr>
        <p:spPr>
          <a:xfrm>
            <a:off x="6815340" y="42417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4" name="Straight Connector 33"/>
          <p:cNvCxnSpPr>
            <a:stCxn id="30" idx="0"/>
            <a:endCxn id="52" idx="2"/>
          </p:cNvCxnSpPr>
          <p:nvPr/>
        </p:nvCxnSpPr>
        <p:spPr>
          <a:xfrm flipH="1" flipV="1">
            <a:off x="6921551" y="3842240"/>
            <a:ext cx="509" cy="39951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0" idx="4"/>
          </p:cNvCxnSpPr>
          <p:nvPr/>
        </p:nvCxnSpPr>
        <p:spPr>
          <a:xfrm flipV="1">
            <a:off x="6921550" y="4456245"/>
            <a:ext cx="510" cy="431577"/>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6322263" y="4537306"/>
            <a:ext cx="1590500" cy="276999"/>
          </a:xfrm>
          <a:prstGeom prst="rect">
            <a:avLst/>
          </a:prstGeom>
        </p:spPr>
        <p:txBody>
          <a:bodyPr wrap="none">
            <a:spAutoFit/>
          </a:bodyPr>
          <a:lstStyle/>
          <a:p>
            <a:r>
              <a:rPr lang="en-US" sz="1200" dirty="0" smtClean="0">
                <a:latin typeface="Comic Sans MS" charset="0"/>
                <a:ea typeface="Comic Sans MS" charset="0"/>
                <a:cs typeface="Comic Sans MS" charset="0"/>
              </a:rPr>
              <a:t>Connection Protocol</a:t>
            </a:r>
            <a:endParaRPr lang="en-US" sz="1200" dirty="0">
              <a:latin typeface="Comic Sans MS" charset="0"/>
              <a:ea typeface="Comic Sans MS" charset="0"/>
              <a:cs typeface="Comic Sans MS" charset="0"/>
            </a:endParaRPr>
          </a:p>
        </p:txBody>
      </p:sp>
      <p:sp>
        <p:nvSpPr>
          <p:cNvPr id="42" name="Rectangle 41"/>
          <p:cNvSpPr/>
          <p:nvPr/>
        </p:nvSpPr>
        <p:spPr>
          <a:xfrm>
            <a:off x="6853819" y="2777238"/>
            <a:ext cx="1503938" cy="461665"/>
          </a:xfrm>
          <a:prstGeom prst="rect">
            <a:avLst/>
          </a:prstGeom>
        </p:spPr>
        <p:txBody>
          <a:bodyPr wrap="none">
            <a:spAutoFit/>
          </a:bodyPr>
          <a:lstStyle/>
          <a:p>
            <a:r>
              <a:rPr lang="en-US" sz="1200" dirty="0" smtClean="0">
                <a:latin typeface="Comic Sans MS" charset="0"/>
                <a:ea typeface="Comic Sans MS" charset="0"/>
                <a:cs typeface="Comic Sans MS" charset="0"/>
              </a:rPr>
              <a:t>Data Ingestion &amp;</a:t>
            </a:r>
          </a:p>
          <a:p>
            <a:r>
              <a:rPr lang="en-US" sz="1200" dirty="0" smtClean="0">
                <a:latin typeface="Comic Sans MS" charset="0"/>
                <a:ea typeface="Comic Sans MS" charset="0"/>
                <a:cs typeface="Comic Sans MS" charset="0"/>
              </a:rPr>
              <a:t>Real-time Analysis</a:t>
            </a:r>
            <a:endParaRPr lang="en-US" sz="1200" dirty="0">
              <a:latin typeface="Comic Sans MS" charset="0"/>
              <a:ea typeface="Comic Sans MS" charset="0"/>
              <a:cs typeface="Comic Sans MS" charset="0"/>
            </a:endParaRPr>
          </a:p>
        </p:txBody>
      </p:sp>
      <p:cxnSp>
        <p:nvCxnSpPr>
          <p:cNvPr id="47" name="Straight Connector 46"/>
          <p:cNvCxnSpPr>
            <a:stCxn id="50" idx="2"/>
            <a:endCxn id="65" idx="3"/>
          </p:cNvCxnSpPr>
          <p:nvPr/>
        </p:nvCxnSpPr>
        <p:spPr>
          <a:xfrm flipH="1">
            <a:off x="3565096" y="5404282"/>
            <a:ext cx="852039" cy="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0" name="Donut 49"/>
          <p:cNvSpPr/>
          <p:nvPr/>
        </p:nvSpPr>
        <p:spPr>
          <a:xfrm>
            <a:off x="4417135" y="5297037"/>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3" name="Straight Connector 52"/>
          <p:cNvCxnSpPr>
            <a:stCxn id="26" idx="1"/>
            <a:endCxn id="50" idx="6"/>
          </p:cNvCxnSpPr>
          <p:nvPr/>
        </p:nvCxnSpPr>
        <p:spPr>
          <a:xfrm flipH="1">
            <a:off x="4630575" y="5149432"/>
            <a:ext cx="846413" cy="25485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3727420" y="5496537"/>
            <a:ext cx="1854995" cy="461665"/>
          </a:xfrm>
          <a:prstGeom prst="rect">
            <a:avLst/>
          </a:prstGeom>
        </p:spPr>
        <p:txBody>
          <a:bodyPr wrap="none">
            <a:spAutoFit/>
          </a:bodyPr>
          <a:lstStyle/>
          <a:p>
            <a:r>
              <a:rPr lang="en-US" sz="1200" dirty="0" smtClean="0">
                <a:latin typeface="Comic Sans MS" charset="0"/>
                <a:ea typeface="Comic Sans MS" charset="0"/>
                <a:cs typeface="Comic Sans MS" charset="0"/>
              </a:rPr>
              <a:t>Predictive Maintenance</a:t>
            </a:r>
          </a:p>
          <a:p>
            <a:r>
              <a:rPr lang="en-US" sz="1200" dirty="0" smtClean="0">
                <a:latin typeface="Comic Sans MS" charset="0"/>
                <a:ea typeface="Comic Sans MS" charset="0"/>
                <a:cs typeface="Comic Sans MS" charset="0"/>
              </a:rPr>
              <a:t>&amp; Anomaly Detection</a:t>
            </a:r>
            <a:endParaRPr lang="en-US" sz="1200" dirty="0">
              <a:latin typeface="Comic Sans MS" charset="0"/>
              <a:ea typeface="Comic Sans MS" charset="0"/>
              <a:cs typeface="Comic Sans MS" charset="0"/>
            </a:endParaRPr>
          </a:p>
        </p:txBody>
      </p:sp>
      <p:sp>
        <p:nvSpPr>
          <p:cNvPr id="66" name="Rectangle 65"/>
          <p:cNvSpPr/>
          <p:nvPr/>
        </p:nvSpPr>
        <p:spPr>
          <a:xfrm>
            <a:off x="570609" y="4673282"/>
            <a:ext cx="265489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Machine | Deep Learning</a:t>
            </a:r>
            <a:endParaRPr lang="en-US" sz="1400" dirty="0">
              <a:solidFill>
                <a:srgbClr val="004266"/>
              </a:solidFill>
              <a:latin typeface="Monaco" charset="0"/>
              <a:ea typeface="Monaco" charset="0"/>
              <a:cs typeface="Monaco" charset="0"/>
            </a:endParaRPr>
          </a:p>
        </p:txBody>
      </p:sp>
      <p:pic>
        <p:nvPicPr>
          <p:cNvPr id="65" name="Picture 64"/>
          <p:cNvPicPr>
            <a:picLocks noChangeAspect="1"/>
          </p:cNvPicPr>
          <p:nvPr/>
        </p:nvPicPr>
        <p:blipFill>
          <a:blip r:embed="rId6"/>
          <a:stretch>
            <a:fillRect/>
          </a:stretch>
        </p:blipFill>
        <p:spPr>
          <a:xfrm>
            <a:off x="231016" y="5012038"/>
            <a:ext cx="3334080" cy="784489"/>
          </a:xfrm>
          <a:prstGeom prst="rect">
            <a:avLst/>
          </a:prstGeom>
        </p:spPr>
      </p:pic>
      <p:sp>
        <p:nvSpPr>
          <p:cNvPr id="80" name="Oval 79"/>
          <p:cNvSpPr/>
          <p:nvPr/>
        </p:nvSpPr>
        <p:spPr>
          <a:xfrm>
            <a:off x="6357538" y="4195111"/>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82" name="Oval 81"/>
          <p:cNvSpPr/>
          <p:nvPr/>
        </p:nvSpPr>
        <p:spPr>
          <a:xfrm>
            <a:off x="7115173" y="250832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83" name="Oval 82"/>
          <p:cNvSpPr/>
          <p:nvPr/>
        </p:nvSpPr>
        <p:spPr>
          <a:xfrm>
            <a:off x="4070539" y="1686494"/>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sp>
        <p:nvSpPr>
          <p:cNvPr id="84" name="Oval 83"/>
          <p:cNvSpPr/>
          <p:nvPr/>
        </p:nvSpPr>
        <p:spPr>
          <a:xfrm>
            <a:off x="3240391" y="574988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cxnSp>
        <p:nvCxnSpPr>
          <p:cNvPr id="85" name="Straight Connector 84"/>
          <p:cNvCxnSpPr>
            <a:stCxn id="86" idx="2"/>
            <a:endCxn id="91" idx="3"/>
          </p:cNvCxnSpPr>
          <p:nvPr/>
        </p:nvCxnSpPr>
        <p:spPr>
          <a:xfrm flipH="1" flipV="1">
            <a:off x="3657598" y="1877737"/>
            <a:ext cx="1157233" cy="34618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6" name="Donut 85"/>
          <p:cNvSpPr/>
          <p:nvPr/>
        </p:nvSpPr>
        <p:spPr>
          <a:xfrm>
            <a:off x="4814831" y="2116673"/>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87" name="Straight Connector 86"/>
          <p:cNvCxnSpPr>
            <a:stCxn id="52" idx="1"/>
            <a:endCxn id="86" idx="5"/>
          </p:cNvCxnSpPr>
          <p:nvPr/>
        </p:nvCxnSpPr>
        <p:spPr>
          <a:xfrm flipH="1" flipV="1">
            <a:off x="4997013" y="2299751"/>
            <a:ext cx="592096" cy="63572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0" name="Right Brace 99"/>
          <p:cNvSpPr/>
          <p:nvPr/>
        </p:nvSpPr>
        <p:spPr>
          <a:xfrm>
            <a:off x="8522535" y="1149778"/>
            <a:ext cx="679683" cy="5013955"/>
          </a:xfrm>
          <a:prstGeom prst="rightBrace">
            <a:avLst>
              <a:gd name="adj1" fmla="val 8333"/>
              <a:gd name="adj2" fmla="val 515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1" name="Rounded Rectangle 100"/>
          <p:cNvSpPr/>
          <p:nvPr/>
        </p:nvSpPr>
        <p:spPr>
          <a:xfrm>
            <a:off x="9285156" y="2269923"/>
            <a:ext cx="947177" cy="2859121"/>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Insight Service based </a:t>
            </a:r>
            <a:r>
              <a:rPr lang="en-US" sz="1200" smtClean="0">
                <a:solidFill>
                  <a:srgbClr val="004266"/>
                </a:solidFill>
                <a:latin typeface="Monaco" charset="0"/>
                <a:ea typeface="Monaco" charset="0"/>
                <a:cs typeface="Monaco" charset="0"/>
              </a:rPr>
              <a:t>on leading edge technologies</a:t>
            </a:r>
            <a:endParaRPr lang="en-US" sz="800" dirty="0">
              <a:solidFill>
                <a:srgbClr val="004266"/>
              </a:solidFill>
              <a:latin typeface="Monaco" charset="0"/>
              <a:ea typeface="Monaco" charset="0"/>
              <a:cs typeface="Monaco" charset="0"/>
            </a:endParaRPr>
          </a:p>
        </p:txBody>
      </p:sp>
      <p:sp>
        <p:nvSpPr>
          <p:cNvPr id="102" name="Can 101"/>
          <p:cNvSpPr/>
          <p:nvPr/>
        </p:nvSpPr>
        <p:spPr>
          <a:xfrm>
            <a:off x="2525966" y="3433862"/>
            <a:ext cx="1176518" cy="719693"/>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Graph Data &amp; Knowledge Base</a:t>
            </a:r>
            <a:endParaRPr lang="en-US" sz="1200" dirty="0">
              <a:solidFill>
                <a:srgbClr val="004266"/>
              </a:solidFill>
              <a:latin typeface="Monaco" charset="0"/>
              <a:ea typeface="Monaco" charset="0"/>
              <a:cs typeface="Monaco" charset="0"/>
            </a:endParaRPr>
          </a:p>
        </p:txBody>
      </p:sp>
      <p:cxnSp>
        <p:nvCxnSpPr>
          <p:cNvPr id="104" name="Straight Connector 103"/>
          <p:cNvCxnSpPr>
            <a:stCxn id="107" idx="1"/>
            <a:endCxn id="91" idx="2"/>
          </p:cNvCxnSpPr>
          <p:nvPr/>
        </p:nvCxnSpPr>
        <p:spPr>
          <a:xfrm flipH="1" flipV="1">
            <a:off x="1965676" y="2599503"/>
            <a:ext cx="397712" cy="36419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7" name="Donut 106"/>
          <p:cNvSpPr/>
          <p:nvPr/>
        </p:nvSpPr>
        <p:spPr>
          <a:xfrm>
            <a:off x="2332130" y="2932290"/>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10" name="Straight Connector 109"/>
          <p:cNvCxnSpPr>
            <a:stCxn id="102" idx="1"/>
            <a:endCxn id="107" idx="5"/>
          </p:cNvCxnSpPr>
          <p:nvPr/>
        </p:nvCxnSpPr>
        <p:spPr>
          <a:xfrm flipH="1" flipV="1">
            <a:off x="2514312" y="3115368"/>
            <a:ext cx="599913" cy="31849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3" name="Rectangle 112"/>
          <p:cNvSpPr/>
          <p:nvPr/>
        </p:nvSpPr>
        <p:spPr>
          <a:xfrm>
            <a:off x="2942083" y="2871823"/>
            <a:ext cx="1608995" cy="461665"/>
          </a:xfrm>
          <a:prstGeom prst="rect">
            <a:avLst/>
          </a:prstGeom>
        </p:spPr>
        <p:txBody>
          <a:bodyPr wrap="square">
            <a:spAutoFit/>
          </a:bodyPr>
          <a:lstStyle/>
          <a:p>
            <a:r>
              <a:rPr lang="en-US" sz="1200" dirty="0" smtClean="0">
                <a:latin typeface="Comic Sans MS" charset="0"/>
                <a:ea typeface="Comic Sans MS" charset="0"/>
                <a:cs typeface="Comic Sans MS" charset="0"/>
              </a:rPr>
              <a:t>Knowledge &amp; Graph Analytics</a:t>
            </a:r>
            <a:endParaRPr lang="en-US" sz="1200" dirty="0">
              <a:latin typeface="Comic Sans MS" charset="0"/>
              <a:ea typeface="Comic Sans MS" charset="0"/>
              <a:cs typeface="Comic Sans MS" charset="0"/>
            </a:endParaRPr>
          </a:p>
        </p:txBody>
      </p:sp>
      <p:sp>
        <p:nvSpPr>
          <p:cNvPr id="114" name="Oval 113"/>
          <p:cNvSpPr/>
          <p:nvPr/>
        </p:nvSpPr>
        <p:spPr>
          <a:xfrm>
            <a:off x="2715873" y="268605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cxnSp>
        <p:nvCxnSpPr>
          <p:cNvPr id="119" name="Straight Connector 118"/>
          <p:cNvCxnSpPr>
            <a:stCxn id="123" idx="6"/>
            <a:endCxn id="52" idx="1"/>
          </p:cNvCxnSpPr>
          <p:nvPr/>
        </p:nvCxnSpPr>
        <p:spPr>
          <a:xfrm flipV="1">
            <a:off x="4523855" y="2935471"/>
            <a:ext cx="1065254" cy="43193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23" name="Donut 122"/>
          <p:cNvSpPr/>
          <p:nvPr/>
        </p:nvSpPr>
        <p:spPr>
          <a:xfrm>
            <a:off x="4310415" y="32601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5" name="Straight Connector 124"/>
          <p:cNvCxnSpPr>
            <a:stCxn id="102" idx="4"/>
            <a:endCxn id="123" idx="3"/>
          </p:cNvCxnSpPr>
          <p:nvPr/>
        </p:nvCxnSpPr>
        <p:spPr>
          <a:xfrm flipV="1">
            <a:off x="3702484" y="3443234"/>
            <a:ext cx="639189" cy="35047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6" name="Rectangle 135"/>
          <p:cNvSpPr/>
          <p:nvPr/>
        </p:nvSpPr>
        <p:spPr>
          <a:xfrm>
            <a:off x="10638082" y="1877736"/>
            <a:ext cx="1257075" cy="138499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Python</a:t>
            </a:r>
          </a:p>
          <a:p>
            <a:pPr marL="171450" indent="-171450">
              <a:buFont typeface="Wingdings" charset="2"/>
              <a:buChar char="ü"/>
            </a:pPr>
            <a:r>
              <a:rPr lang="en-US" sz="1200" dirty="0" smtClean="0">
                <a:latin typeface="Comic Sans MS" charset="0"/>
                <a:ea typeface="Comic Sans MS" charset="0"/>
                <a:cs typeface="Comic Sans MS" charset="0"/>
              </a:rPr>
              <a:t>Java</a:t>
            </a:r>
          </a:p>
          <a:p>
            <a:pPr marL="171450" indent="-171450">
              <a:buFont typeface="Wingdings" charset="2"/>
              <a:buChar char="ü"/>
            </a:pPr>
            <a:r>
              <a:rPr lang="en-US" sz="1200" dirty="0" smtClean="0">
                <a:latin typeface="Comic Sans MS" charset="0"/>
                <a:ea typeface="Comic Sans MS" charset="0"/>
                <a:cs typeface="Comic Sans MS" charset="0"/>
              </a:rPr>
              <a:t>Spring Cloud</a:t>
            </a:r>
          </a:p>
          <a:p>
            <a:pPr marL="171450" indent="-171450">
              <a:buFont typeface="Wingdings" charset="2"/>
              <a:buChar char="ü"/>
            </a:pPr>
            <a:r>
              <a:rPr lang="en-US" sz="1200" dirty="0" err="1" smtClean="0">
                <a:latin typeface="Comic Sans MS" charset="0"/>
                <a:ea typeface="Comic Sans MS" charset="0"/>
                <a:cs typeface="Comic Sans MS" charset="0"/>
              </a:rPr>
              <a:t>Nosql</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Spark</a:t>
            </a:r>
          </a:p>
          <a:p>
            <a:pPr marL="171450" indent="-171450">
              <a:buFont typeface="Wingdings" charset="2"/>
              <a:buChar char="ü"/>
            </a:pPr>
            <a:r>
              <a:rPr lang="en-US" sz="1200" dirty="0" smtClean="0">
                <a:latin typeface="Comic Sans MS" charset="0"/>
                <a:ea typeface="Comic Sans MS" charset="0"/>
                <a:cs typeface="Comic Sans MS" charset="0"/>
              </a:rPr>
              <a:t>Hadoop</a:t>
            </a:r>
          </a:p>
          <a:p>
            <a:pPr marL="171450" indent="-171450">
              <a:buFont typeface="Wingdings" charset="2"/>
              <a:buChar char="ü"/>
            </a:pPr>
            <a:endParaRPr lang="en-US" sz="1200" dirty="0">
              <a:latin typeface="Comic Sans MS" charset="0"/>
              <a:ea typeface="Comic Sans MS" charset="0"/>
              <a:cs typeface="Comic Sans MS" charset="0"/>
            </a:endParaRPr>
          </a:p>
        </p:txBody>
      </p:sp>
      <p:sp>
        <p:nvSpPr>
          <p:cNvPr id="137" name="Rectangle 136"/>
          <p:cNvSpPr/>
          <p:nvPr/>
        </p:nvSpPr>
        <p:spPr>
          <a:xfrm>
            <a:off x="10153656" y="1604550"/>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Implementation</a:t>
            </a:r>
            <a:endParaRPr lang="en-US" sz="1400" dirty="0">
              <a:solidFill>
                <a:srgbClr val="004266"/>
              </a:solidFill>
              <a:latin typeface="Monaco" charset="0"/>
              <a:ea typeface="Monaco" charset="0"/>
              <a:cs typeface="Monaco" charset="0"/>
            </a:endParaRPr>
          </a:p>
        </p:txBody>
      </p:sp>
      <p:sp>
        <p:nvSpPr>
          <p:cNvPr id="138" name="Rectangle 137"/>
          <p:cNvSpPr/>
          <p:nvPr/>
        </p:nvSpPr>
        <p:spPr>
          <a:xfrm>
            <a:off x="10618107" y="3474645"/>
            <a:ext cx="1335622" cy="1569660"/>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NLU</a:t>
            </a:r>
          </a:p>
          <a:p>
            <a:pPr marL="171450" indent="-171450">
              <a:buFont typeface="Wingdings" charset="2"/>
              <a:buChar char="ü"/>
            </a:pPr>
            <a:r>
              <a:rPr lang="en-US" sz="1200" dirty="0" err="1" smtClean="0">
                <a:latin typeface="Comic Sans MS" charset="0"/>
                <a:ea typeface="Comic Sans MS" charset="0"/>
                <a:cs typeface="Comic Sans MS" charset="0"/>
              </a:rPr>
              <a:t>SKlearn</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Keras</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TensorFlow</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Caffe</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Yolo</a:t>
            </a:r>
          </a:p>
          <a:p>
            <a:pPr marL="171450" indent="-171450">
              <a:buFont typeface="Wingdings" charset="2"/>
              <a:buChar char="ü"/>
            </a:pPr>
            <a:r>
              <a:rPr lang="en-US" sz="1200" dirty="0" smtClean="0">
                <a:latin typeface="Comic Sans MS" charset="0"/>
                <a:ea typeface="Comic Sans MS" charset="0"/>
                <a:cs typeface="Comic Sans MS" charset="0"/>
              </a:rPr>
              <a:t>Faster-RCNN</a:t>
            </a:r>
          </a:p>
          <a:p>
            <a:pPr marL="171450" indent="-171450">
              <a:buFont typeface="Wingdings" charset="2"/>
              <a:buChar char="ü"/>
            </a:pPr>
            <a:r>
              <a:rPr lang="en-US" sz="1200" dirty="0" smtClean="0">
                <a:latin typeface="Comic Sans MS" charset="0"/>
                <a:ea typeface="Comic Sans MS" charset="0"/>
                <a:cs typeface="Comic Sans MS" charset="0"/>
              </a:rPr>
              <a:t>Algorithms</a:t>
            </a:r>
            <a:endParaRPr lang="en-US" sz="1200" dirty="0">
              <a:latin typeface="Comic Sans MS" charset="0"/>
              <a:ea typeface="Comic Sans MS" charset="0"/>
              <a:cs typeface="Comic Sans MS" charset="0"/>
            </a:endParaRPr>
          </a:p>
        </p:txBody>
      </p:sp>
      <p:sp>
        <p:nvSpPr>
          <p:cNvPr id="139" name="Rectangle 138"/>
          <p:cNvSpPr/>
          <p:nvPr/>
        </p:nvSpPr>
        <p:spPr>
          <a:xfrm>
            <a:off x="10509584" y="3201459"/>
            <a:ext cx="936475"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ML | DL</a:t>
            </a:r>
            <a:endParaRPr lang="en-US" sz="1400" dirty="0">
              <a:solidFill>
                <a:srgbClr val="004266"/>
              </a:solidFill>
              <a:latin typeface="Monaco" charset="0"/>
              <a:ea typeface="Monaco" charset="0"/>
              <a:cs typeface="Monaco" charset="0"/>
            </a:endParaRPr>
          </a:p>
        </p:txBody>
      </p:sp>
      <p:sp>
        <p:nvSpPr>
          <p:cNvPr id="140" name="Rectangle 139"/>
          <p:cNvSpPr/>
          <p:nvPr/>
        </p:nvSpPr>
        <p:spPr>
          <a:xfrm>
            <a:off x="10656197" y="5439051"/>
            <a:ext cx="1104790" cy="46166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Docker</a:t>
            </a:r>
          </a:p>
          <a:p>
            <a:pPr marL="171450" indent="-171450">
              <a:buFont typeface="Wingdings" charset="2"/>
              <a:buChar char="ü"/>
            </a:pPr>
            <a:r>
              <a:rPr lang="en-US" sz="1200" dirty="0" err="1" smtClean="0">
                <a:latin typeface="Comic Sans MS" charset="0"/>
                <a:ea typeface="Comic Sans MS" charset="0"/>
                <a:cs typeface="Comic Sans MS" charset="0"/>
              </a:rPr>
              <a:t>Kubernete</a:t>
            </a:r>
            <a:endParaRPr lang="en-US" sz="1200" dirty="0">
              <a:latin typeface="Comic Sans MS" charset="0"/>
              <a:ea typeface="Comic Sans MS" charset="0"/>
              <a:cs typeface="Comic Sans MS" charset="0"/>
            </a:endParaRPr>
          </a:p>
        </p:txBody>
      </p:sp>
      <p:sp>
        <p:nvSpPr>
          <p:cNvPr id="141" name="Rectangle 140"/>
          <p:cNvSpPr/>
          <p:nvPr/>
        </p:nvSpPr>
        <p:spPr>
          <a:xfrm>
            <a:off x="10374857" y="5175898"/>
            <a:ext cx="1473481"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Cloud Native</a:t>
            </a:r>
            <a:endParaRPr lang="en-US" sz="1400" dirty="0">
              <a:solidFill>
                <a:srgbClr val="004266"/>
              </a:solidFill>
              <a:latin typeface="Monaco" charset="0"/>
              <a:ea typeface="Monaco" charset="0"/>
              <a:cs typeface="Monaco" charset="0"/>
            </a:endParaRPr>
          </a:p>
        </p:txBody>
      </p:sp>
    </p:spTree>
    <p:extLst>
      <p:ext uri="{BB962C8B-B14F-4D97-AF65-F5344CB8AC3E}">
        <p14:creationId xmlns:p14="http://schemas.microsoft.com/office/powerpoint/2010/main" val="9997643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a:t>
            </a:r>
            <a:r>
              <a:rPr lang="en-US" dirty="0" err="1" smtClean="0"/>
              <a:t>Greengrass</a:t>
            </a:r>
            <a:endParaRPr lang="en-US" dirty="0"/>
          </a:p>
        </p:txBody>
      </p:sp>
      <p:pic>
        <p:nvPicPr>
          <p:cNvPr id="4" name="Content Placeholder 3"/>
          <p:cNvPicPr>
            <a:picLocks noGrp="1" noChangeAspect="1"/>
          </p:cNvPicPr>
          <p:nvPr>
            <p:ph idx="1"/>
          </p:nvPr>
        </p:nvPicPr>
        <p:blipFill>
          <a:blip r:embed="rId2"/>
          <a:stretch>
            <a:fillRect/>
          </a:stretch>
        </p:blipFill>
        <p:spPr>
          <a:xfrm>
            <a:off x="838199" y="2457449"/>
            <a:ext cx="10175734" cy="3536633"/>
          </a:xfrm>
          <a:prstGeom prst="rect">
            <a:avLst/>
          </a:prstGeom>
        </p:spPr>
      </p:pic>
      <p:sp>
        <p:nvSpPr>
          <p:cNvPr id="5" name="Rectangle 4"/>
          <p:cNvSpPr/>
          <p:nvPr/>
        </p:nvSpPr>
        <p:spPr>
          <a:xfrm>
            <a:off x="838199" y="1357311"/>
            <a:ext cx="10345667" cy="923330"/>
          </a:xfrm>
          <a:prstGeom prst="rect">
            <a:avLst/>
          </a:prstGeom>
        </p:spPr>
        <p:txBody>
          <a:bodyPr wrap="square">
            <a:spAutoFit/>
          </a:bodyPr>
          <a:lstStyle/>
          <a:p>
            <a:r>
              <a:rPr lang="en-US">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is software that extends AWS cloud capabilities to local devices, making it possible for them to collect and analyze data closer to the source of information, while also securely communicating with each other on local networks. </a:t>
            </a:r>
            <a:endParaRPr lang="en-US" dirty="0"/>
          </a:p>
        </p:txBody>
      </p:sp>
    </p:spTree>
    <p:extLst>
      <p:ext uri="{BB962C8B-B14F-4D97-AF65-F5344CB8AC3E}">
        <p14:creationId xmlns:p14="http://schemas.microsoft.com/office/powerpoint/2010/main" val="1691239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859033" y="1100138"/>
            <a:ext cx="7612321" cy="5187433"/>
          </a:xfrm>
          <a:prstGeom prst="roundRect">
            <a:avLst>
              <a:gd name="adj" fmla="val 3207"/>
            </a:avLst>
          </a:prstGeom>
          <a:solidFill>
            <a:schemeClr val="accent4"/>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endParaRPr lang="en-US" sz="2000" dirty="0">
              <a:solidFill>
                <a:srgbClr val="004266"/>
              </a:solidFill>
              <a:latin typeface="Monaco" charset="0"/>
              <a:ea typeface="Monaco" charset="0"/>
              <a:cs typeface="Monaco" charset="0"/>
            </a:endParaRPr>
          </a:p>
        </p:txBody>
      </p:sp>
      <p:sp>
        <p:nvSpPr>
          <p:cNvPr id="11" name="Can 10"/>
          <p:cNvSpPr/>
          <p:nvPr/>
        </p:nvSpPr>
        <p:spPr>
          <a:xfrm rot="16200000">
            <a:off x="6613836" y="1472237"/>
            <a:ext cx="437142" cy="5243853"/>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Message Hub (Kafka)</a:t>
            </a:r>
            <a:endParaRPr lang="en-US" sz="1000" dirty="0">
              <a:solidFill>
                <a:srgbClr val="004266"/>
              </a:solidFill>
              <a:latin typeface="Monaco" charset="0"/>
              <a:ea typeface="Monaco" charset="0"/>
              <a:cs typeface="Monaco" charset="0"/>
            </a:endParaRPr>
          </a:p>
        </p:txBody>
      </p:sp>
      <p:sp>
        <p:nvSpPr>
          <p:cNvPr id="20" name="Rounded Rectangle 19"/>
          <p:cNvSpPr/>
          <p:nvPr/>
        </p:nvSpPr>
        <p:spPr>
          <a:xfrm>
            <a:off x="1575003" y="3121874"/>
            <a:ext cx="869758" cy="1034360"/>
          </a:xfrm>
          <a:prstGeom prst="roundRect">
            <a:avLst/>
          </a:prstGeom>
          <a:pattFill prst="wdDnDiag">
            <a:fgClr>
              <a:srgbClr val="003756">
                <a:lumMod val="10000"/>
                <a:lumOff val="90000"/>
              </a:srgbClr>
            </a:fgClr>
            <a:bgClr>
              <a:srgbClr val="FFFFFF"/>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100" dirty="0">
                <a:solidFill>
                  <a:srgbClr val="004266"/>
                </a:solidFill>
                <a:latin typeface="Monaco" charset="0"/>
                <a:ea typeface="Monaco" charset="0"/>
                <a:cs typeface="Monaco" charset="0"/>
              </a:rPr>
              <a:t>Gateway</a:t>
            </a:r>
            <a:br>
              <a:rPr lang="en-US" sz="1100" dirty="0">
                <a:solidFill>
                  <a:srgbClr val="004266"/>
                </a:solidFill>
                <a:latin typeface="Monaco" charset="0"/>
                <a:ea typeface="Monaco" charset="0"/>
                <a:cs typeface="Monaco" charset="0"/>
              </a:rPr>
            </a:br>
            <a:r>
              <a:rPr lang="en-US" sz="1100" dirty="0">
                <a:solidFill>
                  <a:srgbClr val="004266"/>
                </a:solidFill>
                <a:latin typeface="Monaco" charset="0"/>
                <a:ea typeface="Monaco" charset="0"/>
                <a:cs typeface="Monaco" charset="0"/>
              </a:rPr>
              <a:t>&amp; Edge Analytics Agent</a:t>
            </a:r>
          </a:p>
        </p:txBody>
      </p:sp>
      <p:cxnSp>
        <p:nvCxnSpPr>
          <p:cNvPr id="21" name="Straight Arrow Connector 20"/>
          <p:cNvCxnSpPr>
            <a:stCxn id="20" idx="3"/>
            <a:endCxn id="55" idx="1"/>
          </p:cNvCxnSpPr>
          <p:nvPr/>
        </p:nvCxnSpPr>
        <p:spPr>
          <a:xfrm>
            <a:off x="2444761" y="3639054"/>
            <a:ext cx="746190" cy="123598"/>
          </a:xfrm>
          <a:prstGeom prst="straightConnector1">
            <a:avLst/>
          </a:prstGeom>
          <a:noFill/>
          <a:ln w="19050" cap="flat" cmpd="sng" algn="ctr">
            <a:solidFill>
              <a:srgbClr val="00B2F2">
                <a:lumMod val="50000"/>
              </a:srgbClr>
            </a:solidFill>
            <a:prstDash val="solid"/>
            <a:headEnd type="arrow"/>
            <a:tailEnd type="arrow"/>
          </a:ln>
          <a:effectLst/>
        </p:spPr>
      </p:cxnSp>
      <p:sp>
        <p:nvSpPr>
          <p:cNvPr id="24" name="Rounded Rectangle 23"/>
          <p:cNvSpPr/>
          <p:nvPr/>
        </p:nvSpPr>
        <p:spPr>
          <a:xfrm>
            <a:off x="142875" y="2129342"/>
            <a:ext cx="1098780" cy="661537"/>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000" dirty="0">
                <a:solidFill>
                  <a:srgbClr val="004266"/>
                </a:solidFill>
                <a:latin typeface="Monaco" charset="0"/>
                <a:ea typeface="Monaco" charset="0"/>
                <a:cs typeface="Monaco" charset="0"/>
              </a:rPr>
              <a:t>Application</a:t>
            </a:r>
          </a:p>
        </p:txBody>
      </p:sp>
      <p:cxnSp>
        <p:nvCxnSpPr>
          <p:cNvPr id="26" name="Straight Arrow Connector 25"/>
          <p:cNvCxnSpPr>
            <a:stCxn id="24" idx="3"/>
          </p:cNvCxnSpPr>
          <p:nvPr/>
        </p:nvCxnSpPr>
        <p:spPr>
          <a:xfrm>
            <a:off x="1241655" y="2460111"/>
            <a:ext cx="1950853" cy="202568"/>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8" name="Straight Arrow Connector 27"/>
          <p:cNvCxnSpPr>
            <a:stCxn id="33" idx="3"/>
            <a:endCxn id="20" idx="1"/>
          </p:cNvCxnSpPr>
          <p:nvPr/>
        </p:nvCxnSpPr>
        <p:spPr>
          <a:xfrm>
            <a:off x="1076616" y="3316957"/>
            <a:ext cx="498387" cy="322097"/>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9" name="Straight Arrow Connector 28"/>
          <p:cNvCxnSpPr>
            <a:stCxn id="92" idx="3"/>
            <a:endCxn id="20" idx="1"/>
          </p:cNvCxnSpPr>
          <p:nvPr/>
        </p:nvCxnSpPr>
        <p:spPr>
          <a:xfrm flipV="1">
            <a:off x="1048248" y="3639054"/>
            <a:ext cx="526755" cy="294892"/>
          </a:xfrm>
          <a:prstGeom prst="straightConnector1">
            <a:avLst/>
          </a:prstGeom>
          <a:noFill/>
          <a:ln w="19050" cap="flat" cmpd="sng" algn="ctr">
            <a:solidFill>
              <a:srgbClr val="00B2F2">
                <a:lumMod val="50000"/>
              </a:srgbClr>
            </a:solidFill>
            <a:prstDash val="solid"/>
            <a:headEnd type="arrow"/>
            <a:tailEnd type="arrow"/>
          </a:ln>
          <a:effectLst/>
        </p:spPr>
      </p:cxnSp>
      <p:cxnSp>
        <p:nvCxnSpPr>
          <p:cNvPr id="31" name="Straight Connector 30"/>
          <p:cNvCxnSpPr/>
          <p:nvPr/>
        </p:nvCxnSpPr>
        <p:spPr>
          <a:xfrm>
            <a:off x="2604907" y="2129891"/>
            <a:ext cx="0" cy="3556876"/>
          </a:xfrm>
          <a:prstGeom prst="line">
            <a:avLst/>
          </a:prstGeom>
          <a:noFill/>
          <a:ln w="25400" cap="flat" cmpd="sng" algn="ctr">
            <a:solidFill>
              <a:srgbClr val="00B2F2">
                <a:lumMod val="50000"/>
              </a:srgbClr>
            </a:solidFill>
            <a:prstDash val="dash"/>
          </a:ln>
          <a:effectLst/>
        </p:spPr>
      </p:cxnSp>
      <p:sp>
        <p:nvSpPr>
          <p:cNvPr id="33" name="Rounded Rectangle 32"/>
          <p:cNvSpPr/>
          <p:nvPr/>
        </p:nvSpPr>
        <p:spPr>
          <a:xfrm>
            <a:off x="171244" y="3175841"/>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38" name="Straight Arrow Connector 37"/>
          <p:cNvCxnSpPr>
            <a:stCxn id="93" idx="3"/>
          </p:cNvCxnSpPr>
          <p:nvPr/>
        </p:nvCxnSpPr>
        <p:spPr>
          <a:xfrm flipV="1">
            <a:off x="1042692" y="4433717"/>
            <a:ext cx="2142234" cy="5698"/>
          </a:xfrm>
          <a:prstGeom prst="straightConnector1">
            <a:avLst/>
          </a:prstGeom>
          <a:noFill/>
          <a:ln w="19050" cap="flat" cmpd="sng" algn="ctr">
            <a:solidFill>
              <a:srgbClr val="00B2F2">
                <a:lumMod val="50000"/>
              </a:srgbClr>
            </a:solidFill>
            <a:prstDash val="solid"/>
            <a:headEnd type="arrow"/>
            <a:tailEnd type="arrow"/>
          </a:ln>
          <a:effectLst/>
        </p:spPr>
      </p:cxnSp>
      <p:sp>
        <p:nvSpPr>
          <p:cNvPr id="44" name="Rounded Rectangle 43"/>
          <p:cNvSpPr/>
          <p:nvPr/>
        </p:nvSpPr>
        <p:spPr>
          <a:xfrm>
            <a:off x="7837515" y="4742519"/>
            <a:ext cx="1871955" cy="1332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Shadow</a:t>
            </a:r>
            <a:endParaRPr lang="en-US" sz="720" dirty="0">
              <a:solidFill>
                <a:srgbClr val="004266"/>
              </a:solidFill>
              <a:latin typeface="Monaco" charset="0"/>
              <a:ea typeface="Monaco" charset="0"/>
              <a:cs typeface="Monaco" charset="0"/>
            </a:endParaRPr>
          </a:p>
        </p:txBody>
      </p:sp>
      <p:sp>
        <p:nvSpPr>
          <p:cNvPr id="46" name="Can 45"/>
          <p:cNvSpPr/>
          <p:nvPr/>
        </p:nvSpPr>
        <p:spPr>
          <a:xfrm>
            <a:off x="8814708" y="5405255"/>
            <a:ext cx="773535" cy="41453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Event &amp;</a:t>
            </a:r>
          </a:p>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State  </a:t>
            </a:r>
            <a:r>
              <a:rPr lang="en-US" sz="720" dirty="0" smtClean="0">
                <a:solidFill>
                  <a:srgbClr val="004266"/>
                </a:solidFill>
                <a:latin typeface="Monaco" charset="0"/>
                <a:ea typeface="Monaco" charset="0"/>
                <a:cs typeface="Monaco" charset="0"/>
              </a:rPr>
              <a:t>Cache</a:t>
            </a:r>
            <a:endParaRPr lang="en-US" sz="720" dirty="0">
              <a:solidFill>
                <a:srgbClr val="004266"/>
              </a:solidFill>
              <a:latin typeface="Monaco" charset="0"/>
              <a:ea typeface="Monaco" charset="0"/>
              <a:cs typeface="Monaco" charset="0"/>
            </a:endParaRPr>
          </a:p>
        </p:txBody>
      </p:sp>
      <p:grpSp>
        <p:nvGrpSpPr>
          <p:cNvPr id="47" name="Group 46"/>
          <p:cNvGrpSpPr/>
          <p:nvPr/>
        </p:nvGrpSpPr>
        <p:grpSpPr>
          <a:xfrm>
            <a:off x="7936426" y="5443549"/>
            <a:ext cx="749446" cy="337945"/>
            <a:chOff x="1845495" y="4336954"/>
            <a:chExt cx="739532" cy="358873"/>
          </a:xfrm>
        </p:grpSpPr>
        <p:sp>
          <p:nvSpPr>
            <p:cNvPr id="48" name="Rounded Rectangle 47"/>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49" name="Rounded Rectangle 48"/>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50" name="Rounded Rectangle 49"/>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grpSp>
      <p:sp>
        <p:nvSpPr>
          <p:cNvPr id="52" name="Right Arrow 51"/>
          <p:cNvSpPr/>
          <p:nvPr/>
        </p:nvSpPr>
        <p:spPr>
          <a:xfrm rot="5400000">
            <a:off x="4790017" y="3534454"/>
            <a:ext cx="302941" cy="168706"/>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53" name="Right Arrow 52"/>
          <p:cNvSpPr/>
          <p:nvPr/>
        </p:nvSpPr>
        <p:spPr>
          <a:xfrm>
            <a:off x="6474222" y="3704894"/>
            <a:ext cx="302087" cy="12150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3" name="Can 72"/>
          <p:cNvSpPr/>
          <p:nvPr/>
        </p:nvSpPr>
        <p:spPr>
          <a:xfrm>
            <a:off x="10718643" y="1762017"/>
            <a:ext cx="972207" cy="4438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External </a:t>
            </a:r>
            <a:r>
              <a:rPr lang="en-US" sz="840" dirty="0" err="1" smtClean="0">
                <a:solidFill>
                  <a:srgbClr val="004266"/>
                </a:solidFill>
                <a:latin typeface="Monaco" charset="0"/>
                <a:ea typeface="Monaco" charset="0"/>
                <a:cs typeface="Monaco" charset="0"/>
              </a:rPr>
              <a:t>Datastore</a:t>
            </a:r>
            <a:endParaRPr lang="en-US" sz="840" dirty="0">
              <a:solidFill>
                <a:srgbClr val="004266"/>
              </a:solidFill>
              <a:latin typeface="Monaco" charset="0"/>
              <a:ea typeface="Monaco" charset="0"/>
              <a:cs typeface="Monaco" charset="0"/>
            </a:endParaRPr>
          </a:p>
        </p:txBody>
      </p:sp>
      <p:sp>
        <p:nvSpPr>
          <p:cNvPr id="74" name="Can 73"/>
          <p:cNvSpPr/>
          <p:nvPr/>
        </p:nvSpPr>
        <p:spPr>
          <a:xfrm rot="16200000">
            <a:off x="11113194" y="2593788"/>
            <a:ext cx="447964" cy="12370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smtClean="0">
                <a:solidFill>
                  <a:srgbClr val="004266"/>
                </a:solidFill>
                <a:latin typeface="Monaco" charset="0"/>
                <a:ea typeface="Monaco" charset="0"/>
                <a:cs typeface="Monaco" charset="0"/>
              </a:rPr>
              <a:t>External Message </a:t>
            </a:r>
            <a:r>
              <a:rPr lang="en-US" sz="840" dirty="0">
                <a:solidFill>
                  <a:srgbClr val="004266"/>
                </a:solidFill>
                <a:latin typeface="Monaco" charset="0"/>
                <a:ea typeface="Monaco" charset="0"/>
                <a:cs typeface="Monaco" charset="0"/>
              </a:rPr>
              <a:t>Hub</a:t>
            </a:r>
          </a:p>
        </p:txBody>
      </p:sp>
      <p:sp>
        <p:nvSpPr>
          <p:cNvPr id="75" name="Bent-Up Arrow 74"/>
          <p:cNvSpPr/>
          <p:nvPr/>
        </p:nvSpPr>
        <p:spPr>
          <a:xfrm flipV="1">
            <a:off x="10189360" y="2596082"/>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76" name="Right Arrow 75"/>
          <p:cNvSpPr/>
          <p:nvPr/>
        </p:nvSpPr>
        <p:spPr>
          <a:xfrm rot="2708752">
            <a:off x="9603969" y="3387236"/>
            <a:ext cx="1324627" cy="18153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8" name="Left-Right Arrow 77"/>
          <p:cNvSpPr/>
          <p:nvPr/>
        </p:nvSpPr>
        <p:spPr>
          <a:xfrm rot="16200000">
            <a:off x="8822968" y="3321972"/>
            <a:ext cx="782760" cy="175663"/>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grpSp>
        <p:nvGrpSpPr>
          <p:cNvPr id="155" name="Group 154"/>
          <p:cNvGrpSpPr/>
          <p:nvPr/>
        </p:nvGrpSpPr>
        <p:grpSpPr>
          <a:xfrm>
            <a:off x="3995365" y="4743339"/>
            <a:ext cx="1802359" cy="1332005"/>
            <a:chOff x="3995365" y="4743339"/>
            <a:chExt cx="1802359" cy="1332005"/>
          </a:xfrm>
        </p:grpSpPr>
        <p:sp>
          <p:nvSpPr>
            <p:cNvPr id="8" name="Rounded Rectangle 7"/>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Registry</a:t>
              </a:r>
              <a:endParaRPr lang="en-US" sz="720" dirty="0">
                <a:solidFill>
                  <a:srgbClr val="004266"/>
                </a:solidFill>
                <a:latin typeface="Monaco" charset="0"/>
                <a:ea typeface="Monaco" charset="0"/>
                <a:cs typeface="Monaco" charset="0"/>
              </a:endParaRPr>
            </a:p>
          </p:txBody>
        </p:sp>
        <p:sp>
          <p:nvSpPr>
            <p:cNvPr id="27" name="Can 26"/>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79" name="Can 7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84" name="Bent-Up Arrow 83"/>
          <p:cNvSpPr/>
          <p:nvPr/>
        </p:nvSpPr>
        <p:spPr>
          <a:xfrm>
            <a:off x="10195701" y="2188517"/>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91" name="Rounded Rectangle 90"/>
          <p:cNvSpPr/>
          <p:nvPr/>
        </p:nvSpPr>
        <p:spPr>
          <a:xfrm>
            <a:off x="3705050" y="1179492"/>
            <a:ext cx="5981753" cy="419502"/>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Realtime and historical API &amp; UI</a:t>
            </a:r>
            <a:endParaRPr lang="en-US" sz="800" dirty="0">
              <a:solidFill>
                <a:srgbClr val="004266"/>
              </a:solidFill>
              <a:latin typeface="Monaco" charset="0"/>
              <a:ea typeface="Monaco" charset="0"/>
              <a:cs typeface="Monaco" charset="0"/>
            </a:endParaRPr>
          </a:p>
        </p:txBody>
      </p:sp>
      <p:sp>
        <p:nvSpPr>
          <p:cNvPr id="92" name="Rounded Rectangle 91"/>
          <p:cNvSpPr/>
          <p:nvPr/>
        </p:nvSpPr>
        <p:spPr>
          <a:xfrm>
            <a:off x="142876" y="3792830"/>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3" name="Rounded Rectangle 92"/>
          <p:cNvSpPr/>
          <p:nvPr/>
        </p:nvSpPr>
        <p:spPr>
          <a:xfrm>
            <a:off x="137320" y="4298299"/>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6" name="Rectangle 95"/>
          <p:cNvSpPr/>
          <p:nvPr/>
        </p:nvSpPr>
        <p:spPr>
          <a:xfrm>
            <a:off x="1026688" y="6239157"/>
            <a:ext cx="598241"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SDK</a:t>
            </a:r>
            <a:endParaRPr lang="en-US" dirty="0">
              <a:solidFill>
                <a:srgbClr val="004266"/>
              </a:solidFill>
              <a:latin typeface="Monaco" charset="0"/>
              <a:ea typeface="Monaco" charset="0"/>
              <a:cs typeface="Monaco" charset="0"/>
            </a:endParaRPr>
          </a:p>
        </p:txBody>
      </p:sp>
      <p:cxnSp>
        <p:nvCxnSpPr>
          <p:cNvPr id="22" name="Straight Arrow Connector 21"/>
          <p:cNvCxnSpPr/>
          <p:nvPr/>
        </p:nvCxnSpPr>
        <p:spPr>
          <a:xfrm>
            <a:off x="6465285" y="534837"/>
            <a:ext cx="8157" cy="644655"/>
          </a:xfrm>
          <a:prstGeom prst="straightConnector1">
            <a:avLst/>
          </a:prstGeom>
          <a:noFill/>
          <a:ln w="19050" cap="flat" cmpd="sng" algn="ctr">
            <a:solidFill>
              <a:srgbClr val="00B2F2">
                <a:lumMod val="50000"/>
              </a:srgbClr>
            </a:solidFill>
            <a:prstDash val="solid"/>
            <a:headEnd type="arrow"/>
            <a:tailEnd type="arrow"/>
          </a:ln>
          <a:effectLst/>
        </p:spPr>
      </p:cxnSp>
      <p:sp>
        <p:nvSpPr>
          <p:cNvPr id="99" name="Rectangle 98"/>
          <p:cNvSpPr/>
          <p:nvPr/>
        </p:nvSpPr>
        <p:spPr>
          <a:xfrm>
            <a:off x="5654489" y="6307617"/>
            <a:ext cx="1838965"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IoT Platform</a:t>
            </a:r>
            <a:endParaRPr lang="en-US" dirty="0">
              <a:solidFill>
                <a:srgbClr val="004266"/>
              </a:solidFill>
              <a:latin typeface="Monaco" charset="0"/>
              <a:ea typeface="Monaco" charset="0"/>
              <a:cs typeface="Monaco" charset="0"/>
            </a:endParaRPr>
          </a:p>
        </p:txBody>
      </p:sp>
      <p:sp>
        <p:nvSpPr>
          <p:cNvPr id="108" name="Rounded Rectangle 107"/>
          <p:cNvSpPr/>
          <p:nvPr/>
        </p:nvSpPr>
        <p:spPr>
          <a:xfrm>
            <a:off x="137320" y="4824376"/>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109" name="Straight Arrow Connector 108"/>
          <p:cNvCxnSpPr>
            <a:stCxn id="108" idx="3"/>
          </p:cNvCxnSpPr>
          <p:nvPr/>
        </p:nvCxnSpPr>
        <p:spPr>
          <a:xfrm flipV="1">
            <a:off x="1042692" y="4755222"/>
            <a:ext cx="2152487" cy="210270"/>
          </a:xfrm>
          <a:prstGeom prst="straightConnector1">
            <a:avLst/>
          </a:prstGeom>
          <a:noFill/>
          <a:ln w="19050" cap="flat" cmpd="sng" algn="ctr">
            <a:solidFill>
              <a:srgbClr val="00B2F2">
                <a:lumMod val="50000"/>
              </a:srgbClr>
            </a:solidFill>
            <a:prstDash val="solid"/>
            <a:headEnd type="arrow"/>
            <a:tailEnd type="arrow"/>
          </a:ln>
          <a:effectLst/>
        </p:spPr>
      </p:cxnSp>
      <p:sp>
        <p:nvSpPr>
          <p:cNvPr id="112" name="Multidocument 111"/>
          <p:cNvSpPr/>
          <p:nvPr/>
        </p:nvSpPr>
        <p:spPr>
          <a:xfrm>
            <a:off x="1641555" y="2358783"/>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4" name="Multidocument 113"/>
          <p:cNvSpPr/>
          <p:nvPr/>
        </p:nvSpPr>
        <p:spPr>
          <a:xfrm>
            <a:off x="1611071" y="4494175"/>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5" name="Multidocument 114"/>
          <p:cNvSpPr/>
          <p:nvPr/>
        </p:nvSpPr>
        <p:spPr>
          <a:xfrm>
            <a:off x="2541316" y="3270496"/>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6" name="Multidocument 115"/>
          <p:cNvSpPr/>
          <p:nvPr/>
        </p:nvSpPr>
        <p:spPr>
          <a:xfrm>
            <a:off x="919122" y="3465160"/>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cxnSp>
        <p:nvCxnSpPr>
          <p:cNvPr id="117" name="Straight Arrow Connector 116"/>
          <p:cNvCxnSpPr>
            <a:stCxn id="91" idx="1"/>
            <a:endCxn id="55" idx="0"/>
          </p:cNvCxnSpPr>
          <p:nvPr/>
        </p:nvCxnSpPr>
        <p:spPr>
          <a:xfrm rot="10800000" flipV="1">
            <a:off x="3429928" y="1389243"/>
            <a:ext cx="275122" cy="400228"/>
          </a:xfrm>
          <a:prstGeom prst="curvedConnector2">
            <a:avLst/>
          </a:prstGeom>
          <a:noFill/>
          <a:ln w="19050" cap="flat" cmpd="sng" algn="ctr">
            <a:solidFill>
              <a:srgbClr val="00B2F2">
                <a:lumMod val="50000"/>
              </a:srgbClr>
            </a:solidFill>
            <a:prstDash val="solid"/>
            <a:headEnd type="arrow"/>
            <a:tailEnd type="arrow"/>
          </a:ln>
          <a:effectLst/>
        </p:spPr>
      </p:cxnSp>
      <p:sp>
        <p:nvSpPr>
          <p:cNvPr id="55" name="Rounded Rectangle 54"/>
          <p:cNvSpPr/>
          <p:nvPr/>
        </p:nvSpPr>
        <p:spPr>
          <a:xfrm>
            <a:off x="3190951" y="1789471"/>
            <a:ext cx="477954" cy="3946361"/>
          </a:xfrm>
          <a:prstGeom prst="roundRect">
            <a:avLst>
              <a:gd name="adj" fmla="val 9237"/>
            </a:avLst>
          </a:prstGeom>
          <a:pattFill prst="pct50">
            <a:fgClr>
              <a:schemeClr val="accent1"/>
            </a:fgClr>
            <a:bgClr>
              <a:schemeClr val="bg1"/>
            </a:bgClr>
          </a:pattFill>
          <a:ln w="9525" cap="flat" cmpd="sng" algn="ctr">
            <a:solidFill>
              <a:srgbClr val="004266"/>
            </a:solidFill>
            <a:prstDash val="solid"/>
          </a:ln>
          <a:effectLst/>
        </p:spPr>
        <p:txBody>
          <a:bodyPr vert="vert270"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Authentication &amp; Authorization</a:t>
            </a:r>
            <a:endParaRPr lang="en-US" sz="720" dirty="0">
              <a:solidFill>
                <a:srgbClr val="004266"/>
              </a:solidFill>
              <a:latin typeface="Monaco" charset="0"/>
              <a:ea typeface="Monaco" charset="0"/>
              <a:cs typeface="Monaco" charset="0"/>
            </a:endParaRPr>
          </a:p>
        </p:txBody>
      </p:sp>
      <p:sp>
        <p:nvSpPr>
          <p:cNvPr id="137" name="Rounded Rectangle 136"/>
          <p:cNvSpPr/>
          <p:nvPr/>
        </p:nvSpPr>
        <p:spPr>
          <a:xfrm>
            <a:off x="3429928" y="132969"/>
            <a:ext cx="6238874" cy="387670"/>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enabled Applications</a:t>
            </a:r>
            <a:endParaRPr lang="en-US" sz="1200" dirty="0">
              <a:solidFill>
                <a:srgbClr val="004266"/>
              </a:solidFill>
              <a:latin typeface="Monaco" charset="0"/>
              <a:ea typeface="Monaco" charset="0"/>
              <a:cs typeface="Monaco" charset="0"/>
            </a:endParaRPr>
          </a:p>
        </p:txBody>
      </p:sp>
      <p:sp>
        <p:nvSpPr>
          <p:cNvPr id="139" name="Rounded Rectangle 138"/>
          <p:cNvSpPr/>
          <p:nvPr/>
        </p:nvSpPr>
        <p:spPr>
          <a:xfrm>
            <a:off x="3953329" y="1874945"/>
            <a:ext cx="1871955" cy="1570863"/>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Hub</a:t>
            </a:r>
            <a:endParaRPr lang="en-US" sz="720" dirty="0">
              <a:solidFill>
                <a:srgbClr val="004266"/>
              </a:solidFill>
              <a:latin typeface="Monaco" charset="0"/>
              <a:ea typeface="Monaco" charset="0"/>
              <a:cs typeface="Monaco" charset="0"/>
            </a:endParaRPr>
          </a:p>
        </p:txBody>
      </p:sp>
      <p:sp>
        <p:nvSpPr>
          <p:cNvPr id="144" name="Rounded Rectangle 143"/>
          <p:cNvSpPr/>
          <p:nvPr/>
        </p:nvSpPr>
        <p:spPr>
          <a:xfrm>
            <a:off x="4100628" y="2383866"/>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MQTT </a:t>
            </a:r>
            <a:endParaRPr lang="en-US" sz="1200" dirty="0">
              <a:solidFill>
                <a:srgbClr val="004266"/>
              </a:solidFill>
              <a:latin typeface="Monaco" charset="0"/>
              <a:ea typeface="Monaco" charset="0"/>
              <a:cs typeface="Monaco" charset="0"/>
            </a:endParaRPr>
          </a:p>
        </p:txBody>
      </p:sp>
      <p:sp>
        <p:nvSpPr>
          <p:cNvPr id="147" name="Left-Right Arrow 146"/>
          <p:cNvSpPr/>
          <p:nvPr/>
        </p:nvSpPr>
        <p:spPr>
          <a:xfrm rot="16200000">
            <a:off x="4687534"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48" name="Left-Right Arrow 147"/>
          <p:cNvSpPr/>
          <p:nvPr/>
        </p:nvSpPr>
        <p:spPr>
          <a:xfrm rot="16200000">
            <a:off x="8538268"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0" name="Rounded Rectangle 149"/>
          <p:cNvSpPr/>
          <p:nvPr/>
        </p:nvSpPr>
        <p:spPr>
          <a:xfrm>
            <a:off x="4943941" y="2381644"/>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CoAP</a:t>
            </a:r>
            <a:endParaRPr lang="en-US" sz="1200" dirty="0">
              <a:solidFill>
                <a:srgbClr val="004266"/>
              </a:solidFill>
              <a:latin typeface="Monaco" charset="0"/>
              <a:ea typeface="Monaco" charset="0"/>
              <a:cs typeface="Monaco" charset="0"/>
            </a:endParaRPr>
          </a:p>
        </p:txBody>
      </p:sp>
      <p:sp>
        <p:nvSpPr>
          <p:cNvPr id="151" name="Rounded Rectangle 150"/>
          <p:cNvSpPr/>
          <p:nvPr/>
        </p:nvSpPr>
        <p:spPr>
          <a:xfrm>
            <a:off x="4103239" y="2845479"/>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HTTP</a:t>
            </a:r>
            <a:endParaRPr lang="en-US" sz="1200" dirty="0">
              <a:solidFill>
                <a:srgbClr val="004266"/>
              </a:solidFill>
              <a:latin typeface="Monaco" charset="0"/>
              <a:ea typeface="Monaco" charset="0"/>
              <a:cs typeface="Monaco" charset="0"/>
            </a:endParaRPr>
          </a:p>
        </p:txBody>
      </p:sp>
      <p:sp>
        <p:nvSpPr>
          <p:cNvPr id="152" name="Rounded Rectangle 151"/>
          <p:cNvSpPr/>
          <p:nvPr/>
        </p:nvSpPr>
        <p:spPr>
          <a:xfrm>
            <a:off x="4943940" y="2839746"/>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err="1" smtClean="0">
                <a:solidFill>
                  <a:srgbClr val="004266"/>
                </a:solidFill>
                <a:latin typeface="Monaco" charset="0"/>
                <a:ea typeface="Monaco" charset="0"/>
                <a:cs typeface="Monaco" charset="0"/>
              </a:rPr>
              <a:t>WebSocket</a:t>
            </a:r>
            <a:endParaRPr lang="en-US" sz="1200" dirty="0">
              <a:solidFill>
                <a:srgbClr val="004266"/>
              </a:solidFill>
              <a:latin typeface="Monaco" charset="0"/>
              <a:ea typeface="Monaco" charset="0"/>
              <a:cs typeface="Monaco" charset="0"/>
            </a:endParaRPr>
          </a:p>
        </p:txBody>
      </p:sp>
      <p:sp>
        <p:nvSpPr>
          <p:cNvPr id="153" name="Left-Right Arrow 152"/>
          <p:cNvSpPr/>
          <p:nvPr/>
        </p:nvSpPr>
        <p:spPr>
          <a:xfrm>
            <a:off x="3618297" y="2569621"/>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4" name="Rounded Rectangle 153"/>
          <p:cNvSpPr/>
          <p:nvPr/>
        </p:nvSpPr>
        <p:spPr>
          <a:xfrm>
            <a:off x="6111457" y="1874945"/>
            <a:ext cx="4084719" cy="1581145"/>
          </a:xfrm>
          <a:prstGeom prst="roundRect">
            <a:avLst/>
          </a:prstGeom>
          <a:pattFill prst="dashUpDiag">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Arial"/>
                <a:ea typeface="ＭＳ Ｐゴシック"/>
                <a:cs typeface=""/>
              </a:rPr>
              <a:t>IoT Analytics</a:t>
            </a:r>
            <a:endParaRPr lang="en-US" sz="1200" dirty="0">
              <a:solidFill>
                <a:srgbClr val="004266"/>
              </a:solidFill>
              <a:latin typeface="Arial"/>
              <a:ea typeface="ＭＳ Ｐゴシック"/>
              <a:cs typeface=""/>
            </a:endParaRPr>
          </a:p>
        </p:txBody>
      </p:sp>
      <p:sp>
        <p:nvSpPr>
          <p:cNvPr id="77" name="Rounded Rectangle 76"/>
          <p:cNvSpPr/>
          <p:nvPr/>
        </p:nvSpPr>
        <p:spPr>
          <a:xfrm>
            <a:off x="6214483" y="2188517"/>
            <a:ext cx="1013381" cy="108197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Rule</a:t>
            </a:r>
            <a:endParaRPr lang="en-US" sz="1000" dirty="0">
              <a:solidFill>
                <a:srgbClr val="004266"/>
              </a:solidFill>
              <a:latin typeface="Monaco" charset="0"/>
              <a:ea typeface="Monaco" charset="0"/>
              <a:cs typeface="Monaco" charset="0"/>
            </a:endParaRP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Engine</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(anomaly </a:t>
            </a:r>
            <a:r>
              <a:rPr lang="en-US" sz="1000" dirty="0" err="1" smtClean="0">
                <a:solidFill>
                  <a:srgbClr val="004266"/>
                </a:solidFill>
                <a:latin typeface="Monaco" charset="0"/>
                <a:ea typeface="Monaco" charset="0"/>
                <a:cs typeface="Monaco" charset="0"/>
              </a:rPr>
              <a:t>detection,filter,processor,etc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sp>
        <p:nvSpPr>
          <p:cNvPr id="80" name="Rounded Rectangle 79"/>
          <p:cNvSpPr/>
          <p:nvPr/>
        </p:nvSpPr>
        <p:spPr>
          <a:xfrm>
            <a:off x="7328028" y="2205883"/>
            <a:ext cx="1257488" cy="105648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Advanced Analytics</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t>
            </a:r>
            <a:r>
              <a:rPr lang="en-US" sz="1000" dirty="0" err="1" smtClean="0">
                <a:solidFill>
                  <a:srgbClr val="004266"/>
                </a:solidFill>
                <a:latin typeface="Monaco" charset="0"/>
                <a:ea typeface="Monaco" charset="0"/>
                <a:cs typeface="Monaco" charset="0"/>
              </a:rPr>
              <a:t>enrich,convers,merge,aggregate,etc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grpSp>
        <p:nvGrpSpPr>
          <p:cNvPr id="156" name="Group 155"/>
          <p:cNvGrpSpPr/>
          <p:nvPr/>
        </p:nvGrpSpPr>
        <p:grpSpPr>
          <a:xfrm>
            <a:off x="5908093" y="4739252"/>
            <a:ext cx="1802359" cy="1332005"/>
            <a:chOff x="3995365" y="4743339"/>
            <a:chExt cx="1802359" cy="1332005"/>
          </a:xfrm>
        </p:grpSpPr>
        <p:sp>
          <p:nvSpPr>
            <p:cNvPr id="157" name="Rounded Rectangle 156"/>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Metadata &amp; Event Management</a:t>
              </a:r>
              <a:endParaRPr lang="en-US" sz="720" dirty="0">
                <a:solidFill>
                  <a:srgbClr val="004266"/>
                </a:solidFill>
                <a:latin typeface="Monaco" charset="0"/>
                <a:ea typeface="Monaco" charset="0"/>
                <a:cs typeface="Monaco" charset="0"/>
              </a:endParaRPr>
            </a:p>
          </p:txBody>
        </p:sp>
        <p:sp>
          <p:nvSpPr>
            <p:cNvPr id="158" name="Can 157"/>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159" name="Can 15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160" name="Left-Right Arrow 159"/>
          <p:cNvSpPr/>
          <p:nvPr/>
        </p:nvSpPr>
        <p:spPr>
          <a:xfrm rot="16200000">
            <a:off x="6620738" y="4436872"/>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66" name="8-Point Star 165"/>
          <p:cNvSpPr/>
          <p:nvPr/>
        </p:nvSpPr>
        <p:spPr>
          <a:xfrm>
            <a:off x="1818968" y="284547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1</a:t>
            </a:r>
            <a:endParaRPr lang="en-US" sz="1200" dirty="0"/>
          </a:p>
        </p:txBody>
      </p:sp>
      <p:sp>
        <p:nvSpPr>
          <p:cNvPr id="167" name="8-Point Star 166"/>
          <p:cNvSpPr/>
          <p:nvPr/>
        </p:nvSpPr>
        <p:spPr>
          <a:xfrm>
            <a:off x="3287908" y="1898688"/>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168" name="8-Point Star 167"/>
          <p:cNvSpPr/>
          <p:nvPr/>
        </p:nvSpPr>
        <p:spPr>
          <a:xfrm>
            <a:off x="5315419" y="1885716"/>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4</a:t>
            </a:r>
            <a:endParaRPr lang="en-US" sz="1200" dirty="0"/>
          </a:p>
        </p:txBody>
      </p:sp>
      <p:sp>
        <p:nvSpPr>
          <p:cNvPr id="169" name="8-Point Star 168"/>
          <p:cNvSpPr/>
          <p:nvPr/>
        </p:nvSpPr>
        <p:spPr>
          <a:xfrm>
            <a:off x="7255385" y="196210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8</a:t>
            </a:r>
            <a:endParaRPr lang="en-US" sz="1200" dirty="0"/>
          </a:p>
        </p:txBody>
      </p:sp>
      <p:sp>
        <p:nvSpPr>
          <p:cNvPr id="170" name="8-Point Star 169"/>
          <p:cNvSpPr/>
          <p:nvPr/>
        </p:nvSpPr>
        <p:spPr>
          <a:xfrm>
            <a:off x="5338769" y="500309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5</a:t>
            </a:r>
            <a:endParaRPr lang="en-US" sz="1200" dirty="0"/>
          </a:p>
        </p:txBody>
      </p:sp>
      <p:sp>
        <p:nvSpPr>
          <p:cNvPr id="171" name="8-Point Star 170"/>
          <p:cNvSpPr/>
          <p:nvPr/>
        </p:nvSpPr>
        <p:spPr>
          <a:xfrm>
            <a:off x="7328028" y="499426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6</a:t>
            </a:r>
            <a:endParaRPr lang="en-US" sz="1200" dirty="0"/>
          </a:p>
        </p:txBody>
      </p:sp>
      <p:sp>
        <p:nvSpPr>
          <p:cNvPr id="172" name="Left-Right Arrow 171"/>
          <p:cNvSpPr/>
          <p:nvPr/>
        </p:nvSpPr>
        <p:spPr>
          <a:xfrm>
            <a:off x="3622122" y="5071199"/>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73" name="8-Point Star 172"/>
          <p:cNvSpPr/>
          <p:nvPr/>
        </p:nvSpPr>
        <p:spPr>
          <a:xfrm>
            <a:off x="9373778" y="4938104"/>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7</a:t>
            </a:r>
            <a:endParaRPr lang="en-US" sz="1200" dirty="0"/>
          </a:p>
        </p:txBody>
      </p:sp>
      <p:sp>
        <p:nvSpPr>
          <p:cNvPr id="174" name="8-Point Star 173"/>
          <p:cNvSpPr/>
          <p:nvPr/>
        </p:nvSpPr>
        <p:spPr>
          <a:xfrm>
            <a:off x="4794066" y="125304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pic>
        <p:nvPicPr>
          <p:cNvPr id="175" name="Picture 174"/>
          <p:cNvPicPr>
            <a:picLocks noChangeAspect="1"/>
          </p:cNvPicPr>
          <p:nvPr/>
        </p:nvPicPr>
        <p:blipFill>
          <a:blip r:embed="rId3"/>
          <a:stretch>
            <a:fillRect/>
          </a:stretch>
        </p:blipFill>
        <p:spPr>
          <a:xfrm>
            <a:off x="11019207" y="3966259"/>
            <a:ext cx="730973" cy="555258"/>
          </a:xfrm>
          <a:prstGeom prst="rect">
            <a:avLst/>
          </a:prstGeom>
        </p:spPr>
      </p:pic>
      <p:sp>
        <p:nvSpPr>
          <p:cNvPr id="176" name="Rectangle 175"/>
          <p:cNvSpPr/>
          <p:nvPr/>
        </p:nvSpPr>
        <p:spPr>
          <a:xfrm>
            <a:off x="10709611" y="3586445"/>
            <a:ext cx="1261884" cy="400110"/>
          </a:xfrm>
          <a:prstGeom prst="rect">
            <a:avLst/>
          </a:prstGeom>
        </p:spPr>
        <p:txBody>
          <a:bodyPr wrap="none">
            <a:sp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3</a:t>
            </a:r>
            <a:r>
              <a:rPr lang="en-US" sz="1000" baseline="30000" dirty="0" smtClean="0">
                <a:solidFill>
                  <a:srgbClr val="004266"/>
                </a:solidFill>
                <a:latin typeface="Monaco" charset="0"/>
                <a:ea typeface="Monaco" charset="0"/>
                <a:cs typeface="Monaco" charset="0"/>
              </a:rPr>
              <a:t>rd</a:t>
            </a:r>
            <a:r>
              <a:rPr lang="en-US" sz="1000" dirty="0" smtClean="0">
                <a:solidFill>
                  <a:srgbClr val="004266"/>
                </a:solidFill>
                <a:latin typeface="Monaco" charset="0"/>
                <a:ea typeface="Monaco" charset="0"/>
                <a:cs typeface="Monaco" charset="0"/>
              </a:rPr>
              <a:t> Party </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Cloud Services</a:t>
            </a:r>
            <a:endParaRPr lang="en-US" sz="1000" dirty="0">
              <a:solidFill>
                <a:srgbClr val="004266"/>
              </a:solidFill>
              <a:latin typeface="Monaco" charset="0"/>
              <a:ea typeface="Monaco" charset="0"/>
              <a:cs typeface="Monaco" charset="0"/>
            </a:endParaRPr>
          </a:p>
        </p:txBody>
      </p:sp>
      <p:sp>
        <p:nvSpPr>
          <p:cNvPr id="7" name="Rounded Rectangle 6"/>
          <p:cNvSpPr/>
          <p:nvPr/>
        </p:nvSpPr>
        <p:spPr>
          <a:xfrm>
            <a:off x="8670806" y="2205883"/>
            <a:ext cx="1326621" cy="1064612"/>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Action Plugins</a:t>
            </a:r>
            <a:endParaRPr lang="en-US" sz="1000" dirty="0">
              <a:solidFill>
                <a:srgbClr val="004266"/>
              </a:solidFill>
              <a:latin typeface="Monaco" charset="0"/>
              <a:ea typeface="Monaco" charset="0"/>
              <a:cs typeface="Monaco" charset="0"/>
            </a:endParaRPr>
          </a:p>
        </p:txBody>
      </p:sp>
      <p:grpSp>
        <p:nvGrpSpPr>
          <p:cNvPr id="68" name="Group 67"/>
          <p:cNvGrpSpPr/>
          <p:nvPr/>
        </p:nvGrpSpPr>
        <p:grpSpPr>
          <a:xfrm>
            <a:off x="8846459" y="2560347"/>
            <a:ext cx="896938" cy="636714"/>
            <a:chOff x="1811721" y="4288355"/>
            <a:chExt cx="773306" cy="407472"/>
          </a:xfrm>
        </p:grpSpPr>
        <p:sp>
          <p:nvSpPr>
            <p:cNvPr id="69" name="Rounded Rectangle 68"/>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0" name="Rounded Rectangle 69"/>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1" name="Rounded Rectangle 70"/>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2" name="Rounded Rectangle 71"/>
            <p:cNvSpPr/>
            <p:nvPr/>
          </p:nvSpPr>
          <p:spPr>
            <a:xfrm>
              <a:off x="1811721" y="4288355"/>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Plugin</a:t>
              </a:r>
              <a:endParaRPr lang="en-US" sz="840" dirty="0">
                <a:solidFill>
                  <a:srgbClr val="004266"/>
                </a:solidFill>
                <a:latin typeface="Monaco" charset="0"/>
                <a:ea typeface="Monaco" charset="0"/>
                <a:cs typeface="Monaco" charset="0"/>
              </a:endParaRPr>
            </a:p>
          </p:txBody>
        </p:sp>
      </p:grpSp>
    </p:spTree>
    <p:extLst>
      <p:ext uri="{BB962C8B-B14F-4D97-AF65-F5344CB8AC3E}">
        <p14:creationId xmlns:p14="http://schemas.microsoft.com/office/powerpoint/2010/main" val="375195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ounded Rectangle 59"/>
          <p:cNvSpPr/>
          <p:nvPr/>
        </p:nvSpPr>
        <p:spPr>
          <a:xfrm>
            <a:off x="2889956" y="1961633"/>
            <a:ext cx="9155288" cy="3445745"/>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2" name="Title 1"/>
          <p:cNvSpPr>
            <a:spLocks noGrp="1"/>
          </p:cNvSpPr>
          <p:nvPr>
            <p:ph type="title"/>
          </p:nvPr>
        </p:nvSpPr>
        <p:spPr/>
        <p:txBody>
          <a:bodyPr/>
          <a:lstStyle/>
          <a:p>
            <a:r>
              <a:rPr lang="en-US" dirty="0" smtClean="0"/>
              <a:t>Conversation System</a:t>
            </a:r>
            <a:endParaRPr lang="en-US" dirty="0"/>
          </a:p>
        </p:txBody>
      </p:sp>
      <p:sp>
        <p:nvSpPr>
          <p:cNvPr id="4" name="Rounded Rectangle 3"/>
          <p:cNvSpPr/>
          <p:nvPr/>
        </p:nvSpPr>
        <p:spPr>
          <a:xfrm>
            <a:off x="838199" y="2453085"/>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Voice</a:t>
            </a:r>
            <a:endParaRPr lang="en-US" sz="1200" dirty="0">
              <a:solidFill>
                <a:srgbClr val="004266"/>
              </a:solidFill>
              <a:latin typeface="Monaco" charset="0"/>
              <a:ea typeface="Monaco" charset="0"/>
              <a:cs typeface="Monaco" charset="0"/>
            </a:endParaRPr>
          </a:p>
        </p:txBody>
      </p:sp>
      <p:sp>
        <p:nvSpPr>
          <p:cNvPr id="5" name="Rounded Rectangle 4"/>
          <p:cNvSpPr/>
          <p:nvPr/>
        </p:nvSpPr>
        <p:spPr>
          <a:xfrm>
            <a:off x="838200" y="4344240"/>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Text</a:t>
            </a:r>
            <a:endParaRPr lang="en-US" sz="1200" dirty="0">
              <a:solidFill>
                <a:srgbClr val="004266"/>
              </a:solidFill>
              <a:latin typeface="Monaco" charset="0"/>
              <a:ea typeface="Monaco" charset="0"/>
              <a:cs typeface="Monaco" charset="0"/>
            </a:endParaRPr>
          </a:p>
        </p:txBody>
      </p:sp>
      <p:sp>
        <p:nvSpPr>
          <p:cNvPr id="6" name="Rectangle 5"/>
          <p:cNvSpPr/>
          <p:nvPr/>
        </p:nvSpPr>
        <p:spPr>
          <a:xfrm>
            <a:off x="173380" y="1602688"/>
            <a:ext cx="2666115"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Speech</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Recognition</a:t>
            </a:r>
            <a:endParaRPr lang="en-US" dirty="0">
              <a:solidFill>
                <a:srgbClr val="004266"/>
              </a:solidFill>
              <a:latin typeface="Monaco" charset="0"/>
              <a:ea typeface="Monaco" charset="0"/>
              <a:cs typeface="Monaco" charset="0"/>
            </a:endParaRPr>
          </a:p>
        </p:txBody>
      </p:sp>
      <p:cxnSp>
        <p:nvCxnSpPr>
          <p:cNvPr id="7" name="Straight Connector 6"/>
          <p:cNvCxnSpPr/>
          <p:nvPr/>
        </p:nvCxnSpPr>
        <p:spPr>
          <a:xfrm>
            <a:off x="2672640" y="2141180"/>
            <a:ext cx="0" cy="3556876"/>
          </a:xfrm>
          <a:prstGeom prst="line">
            <a:avLst/>
          </a:prstGeom>
          <a:noFill/>
          <a:ln w="25400" cap="flat" cmpd="sng" algn="ctr">
            <a:solidFill>
              <a:srgbClr val="00B2F2">
                <a:lumMod val="50000"/>
              </a:srgbClr>
            </a:solidFill>
            <a:prstDash val="dash"/>
          </a:ln>
          <a:effectLst/>
        </p:spPr>
      </p:cxnSp>
      <p:sp>
        <p:nvSpPr>
          <p:cNvPr id="8" name="Rounded Rectangular Callout 7"/>
          <p:cNvSpPr/>
          <p:nvPr/>
        </p:nvSpPr>
        <p:spPr>
          <a:xfrm>
            <a:off x="2190044" y="3285067"/>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今天天气如何？</a:t>
            </a:r>
            <a:endParaRPr lang="en-US" sz="1200" dirty="0"/>
          </a:p>
        </p:txBody>
      </p:sp>
      <p:cxnSp>
        <p:nvCxnSpPr>
          <p:cNvPr id="9" name="Straight Arrow Connector 8"/>
          <p:cNvCxnSpPr>
            <a:stCxn id="4" idx="3"/>
            <a:endCxn id="8" idx="0"/>
          </p:cNvCxnSpPr>
          <p:nvPr/>
        </p:nvCxnSpPr>
        <p:spPr>
          <a:xfrm>
            <a:off x="1942600" y="2716543"/>
            <a:ext cx="941711" cy="568524"/>
          </a:xfrm>
          <a:prstGeom prst="straightConnector1">
            <a:avLst/>
          </a:prstGeom>
          <a:noFill/>
          <a:ln w="19050" cap="flat" cmpd="sng" algn="ctr">
            <a:solidFill>
              <a:srgbClr val="00B2F2">
                <a:lumMod val="50000"/>
              </a:srgbClr>
            </a:solidFill>
            <a:prstDash val="solid"/>
            <a:headEnd type="none"/>
            <a:tailEnd type="arrow"/>
          </a:ln>
          <a:effectLst/>
        </p:spPr>
      </p:cxnSp>
      <p:cxnSp>
        <p:nvCxnSpPr>
          <p:cNvPr id="12" name="Straight Arrow Connector 11"/>
          <p:cNvCxnSpPr>
            <a:stCxn id="5" idx="3"/>
            <a:endCxn id="8" idx="2"/>
          </p:cNvCxnSpPr>
          <p:nvPr/>
        </p:nvCxnSpPr>
        <p:spPr>
          <a:xfrm flipV="1">
            <a:off x="1942601" y="3863175"/>
            <a:ext cx="941710" cy="744523"/>
          </a:xfrm>
          <a:prstGeom prst="straightConnector1">
            <a:avLst/>
          </a:prstGeom>
          <a:noFill/>
          <a:ln w="19050" cap="flat" cmpd="sng" algn="ctr">
            <a:solidFill>
              <a:srgbClr val="00B2F2">
                <a:lumMod val="50000"/>
              </a:srgbClr>
            </a:solidFill>
            <a:prstDash val="solid"/>
            <a:headEnd type="none"/>
            <a:tailEnd type="arrow"/>
          </a:ln>
          <a:effectLst/>
        </p:spPr>
      </p:cxnSp>
      <p:sp>
        <p:nvSpPr>
          <p:cNvPr id="21" name="Rectangle 20"/>
          <p:cNvSpPr/>
          <p:nvPr/>
        </p:nvSpPr>
        <p:spPr>
          <a:xfrm>
            <a:off x="3822278" y="1602688"/>
            <a:ext cx="4320413"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Natural</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Language</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Understanding</a:t>
            </a:r>
            <a:endParaRPr lang="en-US" dirty="0">
              <a:solidFill>
                <a:srgbClr val="004266"/>
              </a:solidFill>
              <a:latin typeface="Monaco" charset="0"/>
              <a:ea typeface="Monaco" charset="0"/>
              <a:cs typeface="Monaco" charset="0"/>
            </a:endParaRPr>
          </a:p>
        </p:txBody>
      </p:sp>
      <p:sp>
        <p:nvSpPr>
          <p:cNvPr id="22" name="Rounded Rectangle 21"/>
          <p:cNvSpPr/>
          <p:nvPr/>
        </p:nvSpPr>
        <p:spPr>
          <a:xfrm>
            <a:off x="4515557" y="2156180"/>
            <a:ext cx="3285066" cy="1390631"/>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NLU</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cxnSp>
        <p:nvCxnSpPr>
          <p:cNvPr id="23" name="Straight Arrow Connector 22"/>
          <p:cNvCxnSpPr>
            <a:stCxn id="8" idx="3"/>
            <a:endCxn id="22" idx="1"/>
          </p:cNvCxnSpPr>
          <p:nvPr/>
        </p:nvCxnSpPr>
        <p:spPr>
          <a:xfrm flipV="1">
            <a:off x="3578577" y="2851496"/>
            <a:ext cx="936980" cy="722625"/>
          </a:xfrm>
          <a:prstGeom prst="straightConnector1">
            <a:avLst/>
          </a:prstGeom>
          <a:noFill/>
          <a:ln w="19050" cap="flat" cmpd="sng" algn="ctr">
            <a:solidFill>
              <a:srgbClr val="00B2F2">
                <a:lumMod val="50000"/>
              </a:srgbClr>
            </a:solidFill>
            <a:prstDash val="solid"/>
            <a:headEnd type="none"/>
            <a:tailEnd type="arrow"/>
          </a:ln>
          <a:effectLst/>
        </p:spPr>
      </p:cxnSp>
      <p:sp>
        <p:nvSpPr>
          <p:cNvPr id="27" name="Rounded Rectangle 26"/>
          <p:cNvSpPr/>
          <p:nvPr/>
        </p:nvSpPr>
        <p:spPr>
          <a:xfrm>
            <a:off x="4780850"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Intent</a:t>
            </a:r>
            <a:endParaRPr lang="en-US" sz="720" dirty="0">
              <a:solidFill>
                <a:srgbClr val="004266"/>
              </a:solidFill>
              <a:latin typeface="Monaco" charset="0"/>
              <a:ea typeface="Monaco" charset="0"/>
              <a:cs typeface="Monaco" charset="0"/>
            </a:endParaRPr>
          </a:p>
        </p:txBody>
      </p:sp>
      <p:sp>
        <p:nvSpPr>
          <p:cNvPr id="30" name="Rounded Rectangle 29"/>
          <p:cNvSpPr/>
          <p:nvPr/>
        </p:nvSpPr>
        <p:spPr>
          <a:xfrm>
            <a:off x="6303439"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Entity</a:t>
            </a:r>
            <a:endParaRPr lang="en-US" sz="720" dirty="0">
              <a:solidFill>
                <a:srgbClr val="004266"/>
              </a:solidFill>
              <a:latin typeface="Monaco" charset="0"/>
              <a:ea typeface="Monaco" charset="0"/>
              <a:cs typeface="Monaco" charset="0"/>
            </a:endParaRPr>
          </a:p>
        </p:txBody>
      </p:sp>
      <p:cxnSp>
        <p:nvCxnSpPr>
          <p:cNvPr id="33" name="Straight Connector 32"/>
          <p:cNvCxnSpPr/>
          <p:nvPr/>
        </p:nvCxnSpPr>
        <p:spPr>
          <a:xfrm flipH="1">
            <a:off x="8229600" y="2156180"/>
            <a:ext cx="36685" cy="3104442"/>
          </a:xfrm>
          <a:prstGeom prst="line">
            <a:avLst/>
          </a:prstGeom>
          <a:noFill/>
          <a:ln w="25400" cap="flat" cmpd="sng" algn="ctr">
            <a:solidFill>
              <a:srgbClr val="00B2F2">
                <a:lumMod val="50000"/>
              </a:srgbClr>
            </a:solidFill>
            <a:prstDash val="dash"/>
          </a:ln>
          <a:effectLst/>
        </p:spPr>
      </p:cxnSp>
      <p:sp>
        <p:nvSpPr>
          <p:cNvPr id="34" name="Rectangle 33"/>
          <p:cNvSpPr/>
          <p:nvPr/>
        </p:nvSpPr>
        <p:spPr>
          <a:xfrm>
            <a:off x="9550972" y="1604461"/>
            <a:ext cx="1976824"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Dialog</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Engine</a:t>
            </a:r>
            <a:endParaRPr lang="en-US" dirty="0">
              <a:solidFill>
                <a:srgbClr val="004266"/>
              </a:solidFill>
              <a:latin typeface="Monaco" charset="0"/>
              <a:ea typeface="Monaco" charset="0"/>
              <a:cs typeface="Monaco" charset="0"/>
            </a:endParaRPr>
          </a:p>
        </p:txBody>
      </p:sp>
      <p:sp>
        <p:nvSpPr>
          <p:cNvPr id="35" name="Rounded Rectangle 34"/>
          <p:cNvSpPr/>
          <p:nvPr/>
        </p:nvSpPr>
        <p:spPr>
          <a:xfrm>
            <a:off x="8602133" y="2166957"/>
            <a:ext cx="3285066" cy="1906398"/>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Dialog</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sp>
        <p:nvSpPr>
          <p:cNvPr id="36" name="Rounded Rectangle 35"/>
          <p:cNvSpPr/>
          <p:nvPr/>
        </p:nvSpPr>
        <p:spPr>
          <a:xfrm>
            <a:off x="8932344" y="261494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Reference</a:t>
            </a:r>
          </a:p>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Engine</a:t>
            </a:r>
            <a:endParaRPr lang="en-US" sz="720" dirty="0">
              <a:solidFill>
                <a:srgbClr val="004266"/>
              </a:solidFill>
              <a:latin typeface="Monaco" charset="0"/>
              <a:ea typeface="Monaco" charset="0"/>
              <a:cs typeface="Monaco" charset="0"/>
            </a:endParaRPr>
          </a:p>
        </p:txBody>
      </p:sp>
      <p:sp>
        <p:nvSpPr>
          <p:cNvPr id="37" name="Rounded Rectangle 36"/>
          <p:cNvSpPr/>
          <p:nvPr/>
        </p:nvSpPr>
        <p:spPr>
          <a:xfrm>
            <a:off x="10433774" y="2614429"/>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Response Action</a:t>
            </a:r>
            <a:endParaRPr lang="en-US" sz="720" dirty="0">
              <a:solidFill>
                <a:srgbClr val="004266"/>
              </a:solidFill>
              <a:latin typeface="Monaco" charset="0"/>
              <a:ea typeface="Monaco" charset="0"/>
              <a:cs typeface="Monaco" charset="0"/>
            </a:endParaRPr>
          </a:p>
        </p:txBody>
      </p:sp>
      <p:sp>
        <p:nvSpPr>
          <p:cNvPr id="38" name="Rounded Rectangle 37"/>
          <p:cNvSpPr/>
          <p:nvPr/>
        </p:nvSpPr>
        <p:spPr>
          <a:xfrm>
            <a:off x="8932343" y="338851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State Management</a:t>
            </a:r>
            <a:endParaRPr lang="en-US" sz="720" dirty="0">
              <a:solidFill>
                <a:srgbClr val="004266"/>
              </a:solidFill>
              <a:latin typeface="Monaco" charset="0"/>
              <a:ea typeface="Monaco" charset="0"/>
              <a:cs typeface="Monaco" charset="0"/>
            </a:endParaRPr>
          </a:p>
        </p:txBody>
      </p:sp>
      <p:sp>
        <p:nvSpPr>
          <p:cNvPr id="39" name="Rounded Rectangle 38"/>
          <p:cNvSpPr/>
          <p:nvPr/>
        </p:nvSpPr>
        <p:spPr>
          <a:xfrm>
            <a:off x="10433772" y="3411343"/>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Inbound/Outbound API</a:t>
            </a:r>
            <a:endParaRPr lang="en-US" sz="720" dirty="0">
              <a:solidFill>
                <a:srgbClr val="004266"/>
              </a:solidFill>
              <a:latin typeface="Monaco" charset="0"/>
              <a:ea typeface="Monaco" charset="0"/>
              <a:cs typeface="Monaco" charset="0"/>
            </a:endParaRPr>
          </a:p>
        </p:txBody>
      </p:sp>
      <p:cxnSp>
        <p:nvCxnSpPr>
          <p:cNvPr id="40" name="Straight Arrow Connector 39"/>
          <p:cNvCxnSpPr>
            <a:stCxn id="22" idx="3"/>
            <a:endCxn id="35" idx="1"/>
          </p:cNvCxnSpPr>
          <p:nvPr/>
        </p:nvCxnSpPr>
        <p:spPr>
          <a:xfrm>
            <a:off x="7800623" y="2851496"/>
            <a:ext cx="801510" cy="268660"/>
          </a:xfrm>
          <a:prstGeom prst="straightConnector1">
            <a:avLst/>
          </a:prstGeom>
          <a:noFill/>
          <a:ln w="19050" cap="flat" cmpd="sng" algn="ctr">
            <a:solidFill>
              <a:srgbClr val="00B2F2">
                <a:lumMod val="50000"/>
              </a:srgbClr>
            </a:solidFill>
            <a:prstDash val="solid"/>
            <a:headEnd type="none"/>
            <a:tailEnd type="arrow"/>
          </a:ln>
          <a:effectLst/>
        </p:spPr>
      </p:cxnSp>
      <p:sp>
        <p:nvSpPr>
          <p:cNvPr id="43" name="Can 42"/>
          <p:cNvSpPr/>
          <p:nvPr/>
        </p:nvSpPr>
        <p:spPr>
          <a:xfrm>
            <a:off x="10852123" y="5631346"/>
            <a:ext cx="1003354" cy="101939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External System</a:t>
            </a:r>
            <a:endParaRPr lang="en-US" sz="1200" dirty="0">
              <a:solidFill>
                <a:srgbClr val="004266"/>
              </a:solidFill>
              <a:latin typeface="Monaco" charset="0"/>
              <a:ea typeface="Monaco" charset="0"/>
              <a:cs typeface="Monaco" charset="0"/>
            </a:endParaRPr>
          </a:p>
        </p:txBody>
      </p:sp>
      <p:cxnSp>
        <p:nvCxnSpPr>
          <p:cNvPr id="44" name="Straight Arrow Connector 43"/>
          <p:cNvCxnSpPr>
            <a:stCxn id="39" idx="3"/>
            <a:endCxn id="43" idx="1"/>
          </p:cNvCxnSpPr>
          <p:nvPr/>
        </p:nvCxnSpPr>
        <p:spPr>
          <a:xfrm flipH="1">
            <a:off x="11353800" y="3713333"/>
            <a:ext cx="251191" cy="1918013"/>
          </a:xfrm>
          <a:prstGeom prst="curvedConnector4">
            <a:avLst>
              <a:gd name="adj1" fmla="val -91006"/>
              <a:gd name="adj2" fmla="val 57872"/>
            </a:avLst>
          </a:prstGeom>
          <a:noFill/>
          <a:ln w="19050" cap="flat" cmpd="sng" algn="ctr">
            <a:solidFill>
              <a:srgbClr val="00B2F2">
                <a:lumMod val="50000"/>
              </a:srgbClr>
            </a:solidFill>
            <a:prstDash val="solid"/>
            <a:headEnd type="triangle"/>
            <a:tailEnd type="arrow"/>
          </a:ln>
          <a:effectLst/>
        </p:spPr>
      </p:cxnSp>
      <p:sp>
        <p:nvSpPr>
          <p:cNvPr id="48" name="Rounded Rectangular Callout 47"/>
          <p:cNvSpPr/>
          <p:nvPr/>
        </p:nvSpPr>
        <p:spPr>
          <a:xfrm>
            <a:off x="3138303" y="4575661"/>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今天天气不错</a:t>
            </a:r>
            <a:r>
              <a:rPr lang="en-US" altLang="zh-CN" sz="1200" dirty="0" smtClean="0"/>
              <a:t>....</a:t>
            </a:r>
            <a:endParaRPr lang="en-US" sz="1200" dirty="0"/>
          </a:p>
        </p:txBody>
      </p:sp>
      <p:cxnSp>
        <p:nvCxnSpPr>
          <p:cNvPr id="49" name="Straight Arrow Connector 48"/>
          <p:cNvCxnSpPr>
            <a:stCxn id="35" idx="2"/>
            <a:endCxn id="48" idx="2"/>
          </p:cNvCxnSpPr>
          <p:nvPr/>
        </p:nvCxnSpPr>
        <p:spPr>
          <a:xfrm rot="5400000">
            <a:off x="6498411" y="1407514"/>
            <a:ext cx="1080414" cy="6412096"/>
          </a:xfrm>
          <a:prstGeom prst="curvedConnector3">
            <a:avLst>
              <a:gd name="adj1" fmla="val 190120"/>
            </a:avLst>
          </a:prstGeom>
          <a:noFill/>
          <a:ln w="19050" cap="flat" cmpd="sng" algn="ctr">
            <a:solidFill>
              <a:srgbClr val="00B2F2">
                <a:lumMod val="50000"/>
              </a:srgbClr>
            </a:solidFill>
            <a:prstDash val="solid"/>
            <a:headEnd type="none"/>
            <a:tailEnd type="arrow"/>
          </a:ln>
          <a:effectLst/>
        </p:spPr>
      </p:cxnSp>
      <p:cxnSp>
        <p:nvCxnSpPr>
          <p:cNvPr id="54" name="Straight Arrow Connector 53"/>
          <p:cNvCxnSpPr>
            <a:stCxn id="48" idx="1"/>
            <a:endCxn id="5" idx="3"/>
          </p:cNvCxnSpPr>
          <p:nvPr/>
        </p:nvCxnSpPr>
        <p:spPr>
          <a:xfrm flipH="1" flipV="1">
            <a:off x="1942601" y="4607698"/>
            <a:ext cx="1195702" cy="257017"/>
          </a:xfrm>
          <a:prstGeom prst="straightConnector1">
            <a:avLst/>
          </a:prstGeom>
          <a:noFill/>
          <a:ln w="19050" cap="flat" cmpd="sng" algn="ctr">
            <a:solidFill>
              <a:srgbClr val="00B2F2">
                <a:lumMod val="50000"/>
              </a:srgbClr>
            </a:solidFill>
            <a:prstDash val="solid"/>
            <a:headEnd type="none"/>
            <a:tailEnd type="arrow"/>
          </a:ln>
          <a:effectLst/>
        </p:spPr>
      </p:cxnSp>
      <p:cxnSp>
        <p:nvCxnSpPr>
          <p:cNvPr id="57" name="Straight Arrow Connector 56"/>
          <p:cNvCxnSpPr>
            <a:stCxn id="48" idx="1"/>
            <a:endCxn id="4" idx="2"/>
          </p:cNvCxnSpPr>
          <p:nvPr/>
        </p:nvCxnSpPr>
        <p:spPr>
          <a:xfrm flipH="1" flipV="1">
            <a:off x="1390400" y="2980000"/>
            <a:ext cx="1747903" cy="1884715"/>
          </a:xfrm>
          <a:prstGeom prst="straightConnector1">
            <a:avLst/>
          </a:prstGeom>
          <a:noFill/>
          <a:ln w="19050" cap="flat" cmpd="sng" algn="ctr">
            <a:solidFill>
              <a:srgbClr val="00B2F2">
                <a:lumMod val="50000"/>
              </a:srgbClr>
            </a:solidFill>
            <a:prstDash val="solid"/>
            <a:headEnd type="none"/>
            <a:tailEnd type="arrow"/>
          </a:ln>
          <a:effectLst/>
        </p:spPr>
      </p:cxnSp>
      <p:sp>
        <p:nvSpPr>
          <p:cNvPr id="70" name="Rounded Rectangle 69"/>
          <p:cNvSpPr/>
          <p:nvPr/>
        </p:nvSpPr>
        <p:spPr>
          <a:xfrm>
            <a:off x="5454051" y="4236301"/>
            <a:ext cx="4570139" cy="899612"/>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Model</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Management</a:t>
            </a:r>
            <a:endParaRPr lang="en-US" sz="900" dirty="0">
              <a:solidFill>
                <a:srgbClr val="004266"/>
              </a:solidFill>
              <a:latin typeface="Monaco" charset="0"/>
              <a:ea typeface="Monaco" charset="0"/>
              <a:cs typeface="Monaco" charset="0"/>
            </a:endParaRPr>
          </a:p>
        </p:txBody>
      </p:sp>
      <p:sp>
        <p:nvSpPr>
          <p:cNvPr id="72" name="Can 71"/>
          <p:cNvSpPr/>
          <p:nvPr/>
        </p:nvSpPr>
        <p:spPr>
          <a:xfrm>
            <a:off x="5775679" y="4585954"/>
            <a:ext cx="1065387"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Model</a:t>
            </a:r>
            <a:endParaRPr lang="en-US" sz="1200" dirty="0">
              <a:solidFill>
                <a:srgbClr val="004266"/>
              </a:solidFill>
              <a:latin typeface="Monaco" charset="0"/>
              <a:ea typeface="Monaco" charset="0"/>
              <a:cs typeface="Monaco" charset="0"/>
            </a:endParaRPr>
          </a:p>
        </p:txBody>
      </p:sp>
      <p:sp>
        <p:nvSpPr>
          <p:cNvPr id="73" name="Can 72"/>
          <p:cNvSpPr/>
          <p:nvPr/>
        </p:nvSpPr>
        <p:spPr>
          <a:xfrm>
            <a:off x="7379946" y="4600276"/>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Training</a:t>
            </a:r>
            <a:r>
              <a:rPr lang="zh-CN" altLang="en-US" sz="1200" dirty="0" smtClean="0">
                <a:solidFill>
                  <a:srgbClr val="004266"/>
                </a:solidFill>
                <a:latin typeface="Monaco" charset="0"/>
                <a:ea typeface="Monaco" charset="0"/>
                <a:cs typeface="Monaco" charset="0"/>
              </a:rPr>
              <a:t> </a:t>
            </a:r>
            <a:r>
              <a:rPr lang="en-US" altLang="zh-CN" sz="1200" dirty="0" smtClean="0">
                <a:solidFill>
                  <a:srgbClr val="004266"/>
                </a:solidFill>
                <a:latin typeface="Monaco" charset="0"/>
                <a:ea typeface="Monaco" charset="0"/>
                <a:cs typeface="Monaco" charset="0"/>
              </a:rPr>
              <a:t>Data</a:t>
            </a:r>
            <a:endParaRPr lang="en-US" sz="1200" dirty="0">
              <a:solidFill>
                <a:srgbClr val="004266"/>
              </a:solidFill>
              <a:latin typeface="Monaco" charset="0"/>
              <a:ea typeface="Monaco" charset="0"/>
              <a:cs typeface="Monaco" charset="0"/>
            </a:endParaRPr>
          </a:p>
        </p:txBody>
      </p:sp>
      <p:sp>
        <p:nvSpPr>
          <p:cNvPr id="74" name="Lightning Bolt 73"/>
          <p:cNvSpPr/>
          <p:nvPr/>
        </p:nvSpPr>
        <p:spPr>
          <a:xfrm>
            <a:off x="5980965" y="3410832"/>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6228820" y="3519173"/>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76" name="Lightning Bolt 75"/>
          <p:cNvSpPr/>
          <p:nvPr/>
        </p:nvSpPr>
        <p:spPr>
          <a:xfrm>
            <a:off x="10137584" y="3856765"/>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0385439" y="3965106"/>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81" name="Can 80"/>
          <p:cNvSpPr/>
          <p:nvPr/>
        </p:nvSpPr>
        <p:spPr>
          <a:xfrm>
            <a:off x="8725362" y="4567779"/>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Pipeline</a:t>
            </a:r>
            <a:r>
              <a:rPr lang="zh-CN" altLang="en-US" sz="1200" dirty="0" smtClean="0">
                <a:solidFill>
                  <a:srgbClr val="004266"/>
                </a:solidFill>
                <a:latin typeface="Monaco" charset="0"/>
                <a:ea typeface="Monaco" charset="0"/>
                <a:cs typeface="Monaco" charset="0"/>
              </a:rPr>
              <a: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3" name="矩形 37"/>
          <p:cNvSpPr/>
          <p:nvPr/>
        </p:nvSpPr>
        <p:spPr>
          <a:xfrm>
            <a:off x="1925672" y="2907020"/>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STT</a:t>
            </a:r>
            <a:endParaRPr kumimoji="1" lang="zh-CN" altLang="en-US" sz="1000" dirty="0">
              <a:solidFill>
                <a:schemeClr val="tx1"/>
              </a:solidFill>
              <a:latin typeface="Times" charset="0"/>
              <a:ea typeface="Times" charset="0"/>
              <a:cs typeface="Times" charset="0"/>
            </a:endParaRPr>
          </a:p>
        </p:txBody>
      </p:sp>
      <p:sp>
        <p:nvSpPr>
          <p:cNvPr id="84" name="矩形 38"/>
          <p:cNvSpPr/>
          <p:nvPr/>
        </p:nvSpPr>
        <p:spPr>
          <a:xfrm>
            <a:off x="1280723" y="3317976"/>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TTS</a:t>
            </a:r>
            <a:endParaRPr kumimoji="1" lang="zh-CN" altLang="en-US" sz="1000" dirty="0">
              <a:solidFill>
                <a:schemeClr val="tx1"/>
              </a:solidFill>
              <a:latin typeface="Times" charset="0"/>
              <a:ea typeface="Times" charset="0"/>
              <a:cs typeface="Times" charset="0"/>
            </a:endParaRPr>
          </a:p>
        </p:txBody>
      </p:sp>
    </p:spTree>
    <p:extLst>
      <p:ext uri="{BB962C8B-B14F-4D97-AF65-F5344CB8AC3E}">
        <p14:creationId xmlns:p14="http://schemas.microsoft.com/office/powerpoint/2010/main" val="1121372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rchitecture</a:t>
            </a:r>
            <a:endParaRPr lang="en-US" dirty="0"/>
          </a:p>
        </p:txBody>
      </p:sp>
      <p:pic>
        <p:nvPicPr>
          <p:cNvPr id="4" name="Content Placeholder 3"/>
          <p:cNvPicPr>
            <a:picLocks noGrp="1" noChangeAspect="1"/>
          </p:cNvPicPr>
          <p:nvPr>
            <p:ph idx="1"/>
          </p:nvPr>
        </p:nvPicPr>
        <p:blipFill>
          <a:blip r:embed="rId2"/>
          <a:stretch>
            <a:fillRect/>
          </a:stretch>
        </p:blipFill>
        <p:spPr>
          <a:xfrm>
            <a:off x="3737606" y="3042067"/>
            <a:ext cx="7852413" cy="3489226"/>
          </a:xfrm>
          <a:prstGeom prst="rect">
            <a:avLst/>
          </a:prstGeom>
        </p:spPr>
      </p:pic>
      <p:sp>
        <p:nvSpPr>
          <p:cNvPr id="5" name="Rectangle 4"/>
          <p:cNvSpPr/>
          <p:nvPr/>
        </p:nvSpPr>
        <p:spPr>
          <a:xfrm>
            <a:off x="838200" y="1545054"/>
            <a:ext cx="9745980" cy="646331"/>
          </a:xfrm>
          <a:prstGeom prst="rect">
            <a:avLst/>
          </a:prstGeom>
        </p:spPr>
        <p:txBody>
          <a:bodyPr wrap="square">
            <a:spAutoFit/>
          </a:bodyPr>
          <a:lstStyle/>
          <a:p>
            <a:r>
              <a:rPr lang="en-US" smtClean="0">
                <a:solidFill>
                  <a:srgbClr val="444444"/>
                </a:solidFill>
                <a:latin typeface="Open Sans" charset="0"/>
              </a:rPr>
              <a:t>Developers </a:t>
            </a:r>
            <a:r>
              <a:rPr lang="en-US">
                <a:solidFill>
                  <a:srgbClr val="444444"/>
                </a:solidFill>
                <a:latin typeface="Open Sans" charset="0"/>
              </a:rPr>
              <a:t>who use AWS </a:t>
            </a:r>
            <a:r>
              <a:rPr lang="en-US" dirty="0" err="1">
                <a:solidFill>
                  <a:srgbClr val="444444"/>
                </a:solidFill>
                <a:latin typeface="Open Sans" charset="0"/>
              </a:rPr>
              <a:t>Greengrass</a:t>
            </a:r>
            <a:r>
              <a:rPr lang="en-US" dirty="0">
                <a:solidFill>
                  <a:srgbClr val="444444"/>
                </a:solidFill>
                <a:latin typeface="Open Sans" charset="0"/>
              </a:rPr>
              <a:t> can author </a:t>
            </a:r>
            <a:r>
              <a:rPr lang="en-US" dirty="0" err="1">
                <a:solidFill>
                  <a:srgbClr val="444444"/>
                </a:solidFill>
                <a:latin typeface="Open Sans" charset="0"/>
              </a:rPr>
              <a:t>serverless</a:t>
            </a:r>
            <a:r>
              <a:rPr lang="en-US" dirty="0">
                <a:solidFill>
                  <a:srgbClr val="444444"/>
                </a:solidFill>
                <a:latin typeface="Open Sans" charset="0"/>
              </a:rPr>
              <a:t> code (AWS Lambda functions) in the cloud and conveniently deploy it to devices for local execution of applications.</a:t>
            </a:r>
            <a:endParaRPr lang="en-US" dirty="0"/>
          </a:p>
        </p:txBody>
      </p:sp>
      <p:sp>
        <p:nvSpPr>
          <p:cNvPr id="6" name="Rectangle 5"/>
          <p:cNvSpPr/>
          <p:nvPr/>
        </p:nvSpPr>
        <p:spPr>
          <a:xfrm>
            <a:off x="838200" y="2170985"/>
            <a:ext cx="6096000" cy="1200329"/>
          </a:xfrm>
          <a:prstGeom prst="rect">
            <a:avLst/>
          </a:prstGeom>
        </p:spPr>
        <p:txBody>
          <a:bodyPr>
            <a:spAutoFit/>
          </a:bodyPr>
          <a:lstStyle/>
          <a:p>
            <a:r>
              <a:rPr lang="en-US" dirty="0">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provides cloud-based management of applications that can be deployed for local execution. Locally deployed Lambda functions are triggered by local events, messages from the cloud, or other sources.</a:t>
            </a:r>
            <a:endParaRPr lang="en-US" dirty="0"/>
          </a:p>
        </p:txBody>
      </p:sp>
    </p:spTree>
    <p:extLst>
      <p:ext uri="{BB962C8B-B14F-4D97-AF65-F5344CB8AC3E}">
        <p14:creationId xmlns:p14="http://schemas.microsoft.com/office/powerpoint/2010/main" val="100868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components</a:t>
            </a:r>
            <a:endParaRPr lang="en-US" dirty="0"/>
          </a:p>
        </p:txBody>
      </p:sp>
      <p:sp>
        <p:nvSpPr>
          <p:cNvPr id="3" name="Content Placeholder 2"/>
          <p:cNvSpPr>
            <a:spLocks noGrp="1"/>
          </p:cNvSpPr>
          <p:nvPr>
            <p:ph idx="1"/>
          </p:nvPr>
        </p:nvSpPr>
        <p:spPr/>
        <p:txBody>
          <a:bodyPr>
            <a:normAutofit lnSpcReduction="10000"/>
          </a:bodyPr>
          <a:lstStyle/>
          <a:p>
            <a:r>
              <a:rPr lang="en-US" dirty="0"/>
              <a:t>Software distributions</a:t>
            </a:r>
          </a:p>
          <a:p>
            <a:pPr lvl="1"/>
            <a:r>
              <a:rPr lang="en-US" dirty="0"/>
              <a:t>AWS </a:t>
            </a:r>
            <a:r>
              <a:rPr lang="en-US" dirty="0" err="1"/>
              <a:t>Greengrass</a:t>
            </a:r>
            <a:r>
              <a:rPr lang="en-US" dirty="0"/>
              <a:t> core software</a:t>
            </a:r>
          </a:p>
          <a:p>
            <a:pPr lvl="1"/>
            <a:r>
              <a:rPr lang="en-US" dirty="0"/>
              <a:t>AWS </a:t>
            </a:r>
            <a:r>
              <a:rPr lang="en-US" dirty="0" err="1"/>
              <a:t>Greengrass</a:t>
            </a:r>
            <a:r>
              <a:rPr lang="en-US" dirty="0"/>
              <a:t> core SDK</a:t>
            </a:r>
          </a:p>
          <a:p>
            <a:r>
              <a:rPr lang="en-US" dirty="0"/>
              <a:t>Cloud service</a:t>
            </a:r>
          </a:p>
          <a:p>
            <a:pPr lvl="1"/>
            <a:r>
              <a:rPr lang="en-US" dirty="0"/>
              <a:t>AWS </a:t>
            </a:r>
            <a:r>
              <a:rPr lang="en-US" dirty="0" err="1"/>
              <a:t>Greengrass</a:t>
            </a:r>
            <a:r>
              <a:rPr lang="en-US" dirty="0"/>
              <a:t> API</a:t>
            </a:r>
          </a:p>
          <a:p>
            <a:r>
              <a:rPr lang="en-US" dirty="0"/>
              <a:t>Features</a:t>
            </a:r>
          </a:p>
          <a:p>
            <a:pPr lvl="1"/>
            <a:r>
              <a:rPr lang="en-US" dirty="0"/>
              <a:t>Lambda runtime</a:t>
            </a:r>
          </a:p>
          <a:p>
            <a:pPr lvl="1"/>
            <a:r>
              <a:rPr lang="en-US" dirty="0"/>
              <a:t>Thing shadows implementation</a:t>
            </a:r>
          </a:p>
          <a:p>
            <a:pPr lvl="1"/>
            <a:r>
              <a:rPr lang="en-US" dirty="0"/>
              <a:t>Message manager</a:t>
            </a:r>
          </a:p>
          <a:p>
            <a:pPr lvl="1"/>
            <a:r>
              <a:rPr lang="en-US" dirty="0"/>
              <a:t>Group management</a:t>
            </a:r>
          </a:p>
          <a:p>
            <a:pPr lvl="1"/>
            <a:r>
              <a:rPr lang="en-US" dirty="0"/>
              <a:t>Discovery service</a:t>
            </a:r>
          </a:p>
          <a:p>
            <a:endParaRPr lang="en-US" dirty="0"/>
          </a:p>
        </p:txBody>
      </p:sp>
    </p:spTree>
    <p:extLst>
      <p:ext uri="{BB962C8B-B14F-4D97-AF65-F5344CB8AC3E}">
        <p14:creationId xmlns:p14="http://schemas.microsoft.com/office/powerpoint/2010/main" val="1830332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Greengrass</a:t>
            </a:r>
            <a:r>
              <a:rPr lang="en-US" dirty="0"/>
              <a:t> Core </a:t>
            </a:r>
            <a:r>
              <a:rPr lang="en-US" dirty="0" smtClean="0"/>
              <a:t>Software</a:t>
            </a:r>
            <a:endParaRPr lang="en-US" dirty="0"/>
          </a:p>
        </p:txBody>
      </p:sp>
      <p:sp>
        <p:nvSpPr>
          <p:cNvPr id="3" name="Content Placeholder 2"/>
          <p:cNvSpPr>
            <a:spLocks noGrp="1"/>
          </p:cNvSpPr>
          <p:nvPr>
            <p:ph idx="1"/>
          </p:nvPr>
        </p:nvSpPr>
        <p:spPr>
          <a:xfrm>
            <a:off x="838200" y="1371600"/>
            <a:ext cx="10515600" cy="5074920"/>
          </a:xfrm>
        </p:spPr>
        <p:txBody>
          <a:bodyPr>
            <a:normAutofit fontScale="92500" lnSpcReduction="20000"/>
          </a:bodyPr>
          <a:lstStyle/>
          <a:p>
            <a:r>
              <a:rPr lang="en-US" dirty="0"/>
              <a:t>F</a:t>
            </a:r>
            <a:r>
              <a:rPr lang="en-US" dirty="0" smtClean="0"/>
              <a:t>unctionality </a:t>
            </a:r>
          </a:p>
          <a:p>
            <a:pPr lvl="1"/>
            <a:r>
              <a:rPr lang="en-US" dirty="0" smtClean="0"/>
              <a:t>Allows </a:t>
            </a:r>
            <a:r>
              <a:rPr lang="en-US" dirty="0"/>
              <a:t>deployment and execution of local applications created using Lambda functions and managed through the deployment API.</a:t>
            </a:r>
          </a:p>
          <a:p>
            <a:pPr lvl="1"/>
            <a:r>
              <a:rPr lang="en-US" dirty="0"/>
              <a:t>Enables local messaging between devices over a secure network using a managed subscription scheme through the MQTT protocol.</a:t>
            </a:r>
          </a:p>
          <a:p>
            <a:pPr lvl="1"/>
            <a:r>
              <a:rPr lang="en-US" dirty="0"/>
              <a:t>Ensures secure connections between devices and the cloud using device authentication and authorization.</a:t>
            </a:r>
          </a:p>
          <a:p>
            <a:pPr lvl="1"/>
            <a:r>
              <a:rPr lang="en-US" dirty="0"/>
              <a:t>Provides secure, over-the-air software updates of user-defined Lambda functions.</a:t>
            </a:r>
          </a:p>
          <a:p>
            <a:r>
              <a:rPr lang="en-US" dirty="0"/>
              <a:t>C</a:t>
            </a:r>
            <a:r>
              <a:rPr lang="en-US" dirty="0" smtClean="0"/>
              <a:t>onsists </a:t>
            </a:r>
            <a:r>
              <a:rPr lang="en-US" dirty="0"/>
              <a:t>of:</a:t>
            </a:r>
          </a:p>
          <a:p>
            <a:pPr lvl="1"/>
            <a:r>
              <a:rPr lang="en-US" dirty="0"/>
              <a:t>A message manager that routes messages between devices, Lambda functions, and AWS IoT.</a:t>
            </a:r>
          </a:p>
          <a:p>
            <a:pPr lvl="1"/>
            <a:r>
              <a:rPr lang="en-US" dirty="0"/>
              <a:t>A Lambda runtime that runs user-defined Lambda functions.</a:t>
            </a:r>
          </a:p>
          <a:p>
            <a:pPr lvl="1"/>
            <a:r>
              <a:rPr lang="en-US" dirty="0"/>
              <a:t>An implementation of the Thing Shadows service that provides a local copy of thing shadows, which represent your devices. Thing shadows can be configured to sync with the cloud.</a:t>
            </a:r>
          </a:p>
          <a:p>
            <a:pPr lvl="1"/>
            <a:r>
              <a:rPr lang="en-US" dirty="0"/>
              <a:t>A deployment agent that is notified of new or updated AWS </a:t>
            </a:r>
            <a:r>
              <a:rPr lang="en-US" dirty="0" err="1"/>
              <a:t>Greengrass</a:t>
            </a:r>
            <a:r>
              <a:rPr lang="en-US" dirty="0"/>
              <a:t> group configuration. When new or updated configuration is detected, the deployment agent downloads the configuration data and restarts the AWS </a:t>
            </a:r>
            <a:r>
              <a:rPr lang="en-US" dirty="0" err="1"/>
              <a:t>Greengrass</a:t>
            </a:r>
            <a:r>
              <a:rPr lang="en-US" dirty="0"/>
              <a:t> core</a:t>
            </a:r>
            <a:r>
              <a:rPr lang="en-US" dirty="0" smtClean="0"/>
              <a:t>.</a:t>
            </a:r>
            <a:endParaRPr lang="en-US" dirty="0"/>
          </a:p>
        </p:txBody>
      </p:sp>
    </p:spTree>
    <p:extLst>
      <p:ext uri="{BB962C8B-B14F-4D97-AF65-F5344CB8AC3E}">
        <p14:creationId xmlns:p14="http://schemas.microsoft.com/office/powerpoint/2010/main" val="2056057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AWS </a:t>
            </a:r>
            <a:r>
              <a:rPr lang="en-US" dirty="0" err="1"/>
              <a:t>Greengrass</a:t>
            </a:r>
            <a:r>
              <a:rPr lang="en-US" dirty="0"/>
              <a:t> </a:t>
            </a:r>
            <a:r>
              <a:rPr lang="en-US" dirty="0" smtClean="0"/>
              <a:t>Groups</a:t>
            </a:r>
            <a:endParaRPr lang="en-US" dirty="0"/>
          </a:p>
        </p:txBody>
      </p:sp>
      <p:sp>
        <p:nvSpPr>
          <p:cNvPr id="3" name="Content Placeholder 2"/>
          <p:cNvSpPr>
            <a:spLocks noGrp="1"/>
          </p:cNvSpPr>
          <p:nvPr>
            <p:ph idx="1"/>
          </p:nvPr>
        </p:nvSpPr>
        <p:spPr/>
        <p:txBody>
          <a:bodyPr/>
          <a:lstStyle/>
          <a:p>
            <a:r>
              <a:rPr lang="en-US" dirty="0"/>
              <a:t>An AWS </a:t>
            </a:r>
            <a:r>
              <a:rPr lang="en-US" dirty="0" err="1"/>
              <a:t>Greengrass</a:t>
            </a:r>
            <a:r>
              <a:rPr lang="en-US" dirty="0"/>
              <a:t> group definition is a collection of settings for AWS </a:t>
            </a:r>
            <a:r>
              <a:rPr lang="en-US" dirty="0" err="1"/>
              <a:t>Greengrass</a:t>
            </a:r>
            <a:r>
              <a:rPr lang="en-US" dirty="0"/>
              <a:t> core devices and the devices that communicate with them. </a:t>
            </a:r>
          </a:p>
        </p:txBody>
      </p:sp>
      <p:pic>
        <p:nvPicPr>
          <p:cNvPr id="5" name="Picture 4"/>
          <p:cNvPicPr>
            <a:picLocks noChangeAspect="1"/>
          </p:cNvPicPr>
          <p:nvPr/>
        </p:nvPicPr>
        <p:blipFill>
          <a:blip r:embed="rId2"/>
          <a:stretch>
            <a:fillRect/>
          </a:stretch>
        </p:blipFill>
        <p:spPr>
          <a:xfrm>
            <a:off x="2708910" y="2854407"/>
            <a:ext cx="7578090" cy="3840069"/>
          </a:xfrm>
          <a:prstGeom prst="rect">
            <a:avLst/>
          </a:prstGeom>
        </p:spPr>
      </p:pic>
    </p:spTree>
    <p:extLst>
      <p:ext uri="{BB962C8B-B14F-4D97-AF65-F5344CB8AC3E}">
        <p14:creationId xmlns:p14="http://schemas.microsoft.com/office/powerpoint/2010/main" val="572339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a:t>
            </a:r>
            <a:endParaRPr lang="en-US" dirty="0"/>
          </a:p>
        </p:txBody>
      </p:sp>
      <p:sp>
        <p:nvSpPr>
          <p:cNvPr id="3" name="Content Placeholder 2"/>
          <p:cNvSpPr>
            <a:spLocks noGrp="1"/>
          </p:cNvSpPr>
          <p:nvPr>
            <p:ph idx="1"/>
          </p:nvPr>
        </p:nvSpPr>
        <p:spPr/>
        <p:txBody>
          <a:bodyPr>
            <a:normAutofit lnSpcReduction="10000"/>
          </a:bodyPr>
          <a:lstStyle/>
          <a:p>
            <a:r>
              <a:rPr lang="en-US" dirty="0" smtClean="0"/>
              <a:t>The devices </a:t>
            </a:r>
            <a:r>
              <a:rPr lang="en-US" dirty="0"/>
              <a:t>securely communicate on a local network and exchange messages with each other without having to connect to the cloud</a:t>
            </a:r>
            <a:r>
              <a:rPr lang="en-US" dirty="0" smtClean="0"/>
              <a:t>.</a:t>
            </a:r>
            <a:endParaRPr lang="en-US" dirty="0"/>
          </a:p>
          <a:p>
            <a:r>
              <a:rPr lang="en-US" dirty="0" err="1" smtClean="0"/>
              <a:t>Greengrass</a:t>
            </a:r>
            <a:r>
              <a:rPr lang="en-US" dirty="0" smtClean="0"/>
              <a:t> provides </a:t>
            </a:r>
            <a:r>
              <a:rPr lang="en-US" dirty="0"/>
              <a:t>a local pub/sub message manager that can intelligently buffer messages if connectivity is lost so that inbound and outbound messages to the cloud are preserved</a:t>
            </a:r>
            <a:r>
              <a:rPr lang="en-US" dirty="0" smtClean="0"/>
              <a:t>.</a:t>
            </a:r>
          </a:p>
          <a:p>
            <a:r>
              <a:rPr lang="en-US" dirty="0"/>
              <a:t>protects user data:</a:t>
            </a:r>
          </a:p>
          <a:p>
            <a:pPr lvl="1"/>
            <a:r>
              <a:rPr lang="en-US" dirty="0"/>
              <a:t>Through the secure authentication and authorization of devices.</a:t>
            </a:r>
          </a:p>
          <a:p>
            <a:pPr lvl="1"/>
            <a:r>
              <a:rPr lang="en-US" dirty="0"/>
              <a:t>Through secure connectivity in the local network.</a:t>
            </a:r>
          </a:p>
          <a:p>
            <a:pPr lvl="1"/>
            <a:r>
              <a:rPr lang="en-US" dirty="0"/>
              <a:t>Between local devices and the cloud.</a:t>
            </a:r>
          </a:p>
          <a:p>
            <a:r>
              <a:rPr lang="en-US" dirty="0" err="1"/>
              <a:t>Greengrass</a:t>
            </a:r>
            <a:r>
              <a:rPr lang="en-US" dirty="0"/>
              <a:t> provides secure, over-the-air software updates of Lambda functions.</a:t>
            </a:r>
          </a:p>
        </p:txBody>
      </p:sp>
    </p:spTree>
    <p:extLst>
      <p:ext uri="{BB962C8B-B14F-4D97-AF65-F5344CB8AC3E}">
        <p14:creationId xmlns:p14="http://schemas.microsoft.com/office/powerpoint/2010/main" val="2093623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Devices in AWS </a:t>
            </a:r>
            <a:r>
              <a:rPr lang="en-US" dirty="0" err="1" smtClean="0"/>
              <a:t>Greengrass</a:t>
            </a:r>
            <a:endParaRPr lang="en-US" dirty="0"/>
          </a:p>
        </p:txBody>
      </p:sp>
      <p:sp>
        <p:nvSpPr>
          <p:cNvPr id="3" name="Content Placeholder 2"/>
          <p:cNvSpPr>
            <a:spLocks noGrp="1"/>
          </p:cNvSpPr>
          <p:nvPr>
            <p:ph idx="1"/>
          </p:nvPr>
        </p:nvSpPr>
        <p:spPr/>
        <p:txBody>
          <a:bodyPr>
            <a:normAutofit fontScale="92500" lnSpcReduction="10000"/>
          </a:bodyPr>
          <a:lstStyle/>
          <a:p>
            <a:r>
              <a:rPr lang="en-US" dirty="0"/>
              <a:t>AWS </a:t>
            </a:r>
            <a:r>
              <a:rPr lang="en-US" dirty="0" err="1"/>
              <a:t>Greengrass</a:t>
            </a:r>
            <a:r>
              <a:rPr lang="en-US" dirty="0"/>
              <a:t> </a:t>
            </a:r>
            <a:r>
              <a:rPr lang="en-US" dirty="0" smtClean="0"/>
              <a:t>cores</a:t>
            </a:r>
          </a:p>
          <a:p>
            <a:pPr lvl="1"/>
            <a:r>
              <a:rPr lang="en-US" dirty="0"/>
              <a:t>An AWS </a:t>
            </a:r>
            <a:r>
              <a:rPr lang="en-US" dirty="0" err="1"/>
              <a:t>Greengrass</a:t>
            </a:r>
            <a:r>
              <a:rPr lang="en-US" dirty="0"/>
              <a:t> core is an AWS IoT device that runs specialized AWS </a:t>
            </a:r>
            <a:r>
              <a:rPr lang="en-US" dirty="0" err="1"/>
              <a:t>Greengrass</a:t>
            </a:r>
            <a:r>
              <a:rPr lang="en-US" dirty="0"/>
              <a:t> software that communicates directly with the AWS IoT and AWS </a:t>
            </a:r>
            <a:r>
              <a:rPr lang="en-US" dirty="0" err="1"/>
              <a:t>Greengrass</a:t>
            </a:r>
            <a:r>
              <a:rPr lang="en-US" dirty="0"/>
              <a:t> cloud services. </a:t>
            </a:r>
            <a:endParaRPr lang="en-US" dirty="0" smtClean="0"/>
          </a:p>
          <a:p>
            <a:pPr lvl="1"/>
            <a:r>
              <a:rPr lang="en-US" dirty="0" smtClean="0"/>
              <a:t>It </a:t>
            </a:r>
            <a:r>
              <a:rPr lang="en-US" dirty="0"/>
              <a:t>is an AWS IoT device with its own certificate used for authenticating with AWS IoT. </a:t>
            </a:r>
            <a:endParaRPr lang="en-US" dirty="0" smtClean="0"/>
          </a:p>
          <a:p>
            <a:pPr lvl="1"/>
            <a:r>
              <a:rPr lang="en-US" dirty="0" smtClean="0"/>
              <a:t>It </a:t>
            </a:r>
            <a:r>
              <a:rPr lang="en-US" dirty="0"/>
              <a:t>has a device shadow and exists in the AWS IoT device registry. </a:t>
            </a:r>
            <a:endParaRPr lang="en-US" dirty="0" smtClean="0"/>
          </a:p>
          <a:p>
            <a:pPr lvl="1"/>
            <a:r>
              <a:rPr lang="en-US" dirty="0" smtClean="0"/>
              <a:t>AWS </a:t>
            </a:r>
            <a:r>
              <a:rPr lang="en-US" dirty="0" err="1"/>
              <a:t>Greengrass</a:t>
            </a:r>
            <a:r>
              <a:rPr lang="en-US" dirty="0"/>
              <a:t> cores run a local Lambda runtime, a deployment agent, and an IP address tracker that sends IP address information to the AWS </a:t>
            </a:r>
            <a:r>
              <a:rPr lang="en-US" dirty="0" err="1"/>
              <a:t>Greengrass</a:t>
            </a:r>
            <a:r>
              <a:rPr lang="en-US" dirty="0"/>
              <a:t> cloud service to allow AWS IoT devices to automatically discover their group and core connection information.</a:t>
            </a:r>
          </a:p>
          <a:p>
            <a:r>
              <a:rPr lang="en-US" dirty="0"/>
              <a:t>AWS IoT devices connected to an AWS </a:t>
            </a:r>
            <a:r>
              <a:rPr lang="en-US" dirty="0" err="1"/>
              <a:t>Greengrass</a:t>
            </a:r>
            <a:r>
              <a:rPr lang="en-US" dirty="0"/>
              <a:t> core</a:t>
            </a:r>
            <a:r>
              <a:rPr lang="en-US" dirty="0" smtClean="0"/>
              <a:t>.</a:t>
            </a:r>
          </a:p>
          <a:p>
            <a:pPr lvl="1"/>
            <a:r>
              <a:rPr lang="en-US" dirty="0"/>
              <a:t>Any AWS IoT device can connect to an AWS </a:t>
            </a:r>
            <a:r>
              <a:rPr lang="en-US" dirty="0" err="1"/>
              <a:t>Greengrass</a:t>
            </a:r>
            <a:r>
              <a:rPr lang="en-US" dirty="0"/>
              <a:t> core. </a:t>
            </a:r>
            <a:endParaRPr lang="en-US" dirty="0" smtClean="0"/>
          </a:p>
          <a:p>
            <a:pPr lvl="1"/>
            <a:r>
              <a:rPr lang="en-US" dirty="0" smtClean="0"/>
              <a:t>An </a:t>
            </a:r>
            <a:r>
              <a:rPr lang="en-US" dirty="0"/>
              <a:t>AWS </a:t>
            </a:r>
            <a:r>
              <a:rPr lang="en-US" dirty="0"/>
              <a:t>IoT device</a:t>
            </a:r>
            <a:r>
              <a:rPr lang="en-US" dirty="0" smtClean="0"/>
              <a:t> </a:t>
            </a:r>
            <a:r>
              <a:rPr lang="en-US" dirty="0"/>
              <a:t>runs software written with the AWS IoT Device SDK.</a:t>
            </a:r>
            <a:endParaRPr lang="en-US" dirty="0"/>
          </a:p>
          <a:p>
            <a:endParaRPr lang="en-US" dirty="0"/>
          </a:p>
        </p:txBody>
      </p:sp>
    </p:spTree>
    <p:extLst>
      <p:ext uri="{BB962C8B-B14F-4D97-AF65-F5344CB8AC3E}">
        <p14:creationId xmlns:p14="http://schemas.microsoft.com/office/powerpoint/2010/main" val="801608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583180" y="1027906"/>
            <a:ext cx="6515099" cy="5538220"/>
          </a:xfrm>
          <a:prstGeom prst="rect">
            <a:avLst/>
          </a:prstGeom>
        </p:spPr>
      </p:pic>
      <p:sp>
        <p:nvSpPr>
          <p:cNvPr id="2" name="Title 1"/>
          <p:cNvSpPr>
            <a:spLocks noGrp="1"/>
          </p:cNvSpPr>
          <p:nvPr>
            <p:ph type="title"/>
          </p:nvPr>
        </p:nvSpPr>
        <p:spPr/>
        <p:txBody>
          <a:bodyPr/>
          <a:lstStyle/>
          <a:p>
            <a:r>
              <a:rPr lang="en-US" dirty="0" err="1" smtClean="0"/>
              <a:t>Greengrass</a:t>
            </a:r>
            <a:r>
              <a:rPr lang="en-US" dirty="0" smtClean="0"/>
              <a:t> Core and IoT Device</a:t>
            </a:r>
            <a:endParaRPr lang="en-US" dirty="0"/>
          </a:p>
        </p:txBody>
      </p:sp>
    </p:spTree>
    <p:extLst>
      <p:ext uri="{BB962C8B-B14F-4D97-AF65-F5344CB8AC3E}">
        <p14:creationId xmlns:p14="http://schemas.microsoft.com/office/powerpoint/2010/main" val="133744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16163</TotalTime>
  <Words>802</Words>
  <Application>Microsoft Macintosh PowerPoint</Application>
  <PresentationFormat>Widescreen</PresentationFormat>
  <Paragraphs>181</Paragraphs>
  <Slides>21</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21</vt:i4>
      </vt:variant>
    </vt:vector>
  </HeadingPairs>
  <TitlesOfParts>
    <vt:vector size="33" baseType="lpstr">
      <vt:lpstr>Calibri</vt:lpstr>
      <vt:lpstr>Calibri Light</vt:lpstr>
      <vt:lpstr>Comic Sans MS</vt:lpstr>
      <vt:lpstr>DengXian</vt:lpstr>
      <vt:lpstr>DengXian Light</vt:lpstr>
      <vt:lpstr>Monaco</vt:lpstr>
      <vt:lpstr>ＭＳ Ｐゴシック</vt:lpstr>
      <vt:lpstr>Open Sans</vt:lpstr>
      <vt:lpstr>Times</vt:lpstr>
      <vt:lpstr>Wingdings</vt:lpstr>
      <vt:lpstr>Arial</vt:lpstr>
      <vt:lpstr>Office Theme</vt:lpstr>
      <vt:lpstr>Greengrass</vt:lpstr>
      <vt:lpstr>AWS Greengrass</vt:lpstr>
      <vt:lpstr>Architecture</vt:lpstr>
      <vt:lpstr>Greengrass components</vt:lpstr>
      <vt:lpstr>Greengrass Core Software</vt:lpstr>
      <vt:lpstr>AWS Greengrass Groups</vt:lpstr>
      <vt:lpstr>Security</vt:lpstr>
      <vt:lpstr>Devices in AWS Greengrass</vt:lpstr>
      <vt:lpstr>Greengrass Core and IoT Device</vt:lpstr>
      <vt:lpstr>Greengrass group</vt:lpstr>
      <vt:lpstr>Name your group</vt:lpstr>
      <vt:lpstr>Greengrass core</vt:lpstr>
      <vt:lpstr>Greengrass core optional configuration </vt:lpstr>
      <vt:lpstr>PowerPoint Presentation</vt:lpstr>
      <vt:lpstr>Connect core device</vt:lpstr>
      <vt:lpstr>Device</vt:lpstr>
      <vt:lpstr>PowerPoint Presentation</vt:lpstr>
      <vt:lpstr>Backup</vt:lpstr>
      <vt:lpstr>PowerPoint Presentation</vt:lpstr>
      <vt:lpstr>PowerPoint Presentation</vt:lpstr>
      <vt:lpstr>Conversation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150</cp:revision>
  <dcterms:created xsi:type="dcterms:W3CDTF">2017-08-05T12:46:59Z</dcterms:created>
  <dcterms:modified xsi:type="dcterms:W3CDTF">2017-10-12T10:24:31Z</dcterms:modified>
</cp:coreProperties>
</file>